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9144000" cy="5143500" type="screen16x9"/>
  <p:notesSz cx="6858000" cy="9144000"/>
  <p:embeddedFontLst>
    <p:embeddedFont>
      <p:font typeface="Calibri (MS)" panose="020B0604020202020204" charset="0"/>
      <p:regular r:id="rId103"/>
    </p:embeddedFont>
    <p:embeddedFont>
      <p:font typeface="Calibri (MS) Bold" panose="020B0604020202020204" charset="0"/>
      <p:regular r:id="rId104"/>
    </p:embeddedFont>
    <p:embeddedFont>
      <p:font typeface="Calibri (MS) Italics" panose="020B0604020202020204" charset="0"/>
      <p:regular r:id="rId105"/>
    </p:embeddedFont>
    <p:embeddedFont>
      <p:font typeface="Comic Sans" panose="020B0604020202020204" charset="0"/>
      <p:regular r:id="rId10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99" d="100"/>
          <a:sy n="99" d="100"/>
        </p:scale>
        <p:origin x="34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.fntdata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eveloper.mozilla.org/en-US/docs/Web/CSS/CSS_flexible_box_layout" TargetMode="External"/><Relationship Id="rId4" Type="http://schemas.openxmlformats.org/officeDocument/2006/relationships/image" Target="../media/image125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4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7616" y="118872"/>
            <a:ext cx="758952" cy="978408"/>
          </a:xfrm>
          <a:custGeom>
            <a:avLst/>
            <a:gdLst/>
            <a:ahLst/>
            <a:cxnLst/>
            <a:rect l="l" t="t" r="r" b="b"/>
            <a:pathLst>
              <a:path w="758952" h="978408">
                <a:moveTo>
                  <a:pt x="0" y="0"/>
                </a:moveTo>
                <a:lnTo>
                  <a:pt x="758952" y="0"/>
                </a:lnTo>
                <a:lnTo>
                  <a:pt x="758952" y="978408"/>
                </a:lnTo>
                <a:lnTo>
                  <a:pt x="0" y="978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983480" y="597408"/>
            <a:ext cx="3886200" cy="2749296"/>
          </a:xfrm>
          <a:custGeom>
            <a:avLst/>
            <a:gdLst/>
            <a:ahLst/>
            <a:cxnLst/>
            <a:rect l="l" t="t" r="r" b="b"/>
            <a:pathLst>
              <a:path w="3886200" h="2749296">
                <a:moveTo>
                  <a:pt x="0" y="0"/>
                </a:moveTo>
                <a:lnTo>
                  <a:pt x="3886200" y="0"/>
                </a:lnTo>
                <a:lnTo>
                  <a:pt x="3886200" y="2749296"/>
                </a:lnTo>
                <a:lnTo>
                  <a:pt x="0" y="2749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908649" y="-15116"/>
            <a:ext cx="2682945" cy="101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900" spc="15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CSS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(Cascading Style Sheets)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2250" y="1529505"/>
            <a:ext cx="4470416" cy="811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29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1.Style: </a:t>
            </a:r>
            <a:r>
              <a:rPr lang="en-US" sz="22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Sets the look and feel. </a:t>
            </a:r>
            <a:r>
              <a:rPr lang="en-US" sz="229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2.Colors &amp; Fonts: </a:t>
            </a:r>
            <a:r>
              <a:rPr lang="en-US" sz="22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Customizes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6896" y="2331129"/>
            <a:ext cx="2943492" cy="40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2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text and background.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2250" y="2736513"/>
            <a:ext cx="4477236" cy="40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29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3.Layout: </a:t>
            </a:r>
            <a:r>
              <a:rPr lang="en-US" sz="22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Controls position and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6896" y="3144945"/>
            <a:ext cx="627945" cy="40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299" spc="2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size.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2250" y="3550329"/>
            <a:ext cx="4296366" cy="40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229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4.Selectors: </a:t>
            </a:r>
            <a:r>
              <a:rPr lang="en-US" sz="22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Targets specific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6896" y="3972096"/>
            <a:ext cx="2264988" cy="37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1"/>
              </a:lnSpc>
            </a:pPr>
            <a:r>
              <a:rPr lang="en-US" sz="2299">
                <a:solidFill>
                  <a:srgbClr val="00FF00"/>
                </a:solidFill>
                <a:latin typeface="Comic Sans"/>
                <a:ea typeface="Comic Sans"/>
                <a:cs typeface="Comic Sans"/>
                <a:sym typeface="Comic Sans"/>
              </a:rPr>
              <a:t>HTML</a:t>
            </a:r>
            <a:r>
              <a:rPr lang="en-US" sz="22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elements.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48514" y="893864"/>
            <a:ext cx="3900678" cy="2609088"/>
          </a:xfrm>
          <a:custGeom>
            <a:avLst/>
            <a:gdLst/>
            <a:ahLst/>
            <a:cxnLst/>
            <a:rect l="l" t="t" r="r" b="b"/>
            <a:pathLst>
              <a:path w="3900678" h="2609088">
                <a:moveTo>
                  <a:pt x="0" y="0"/>
                </a:moveTo>
                <a:lnTo>
                  <a:pt x="3900678" y="0"/>
                </a:lnTo>
                <a:lnTo>
                  <a:pt x="3900678" y="2609088"/>
                </a:lnTo>
                <a:lnTo>
                  <a:pt x="0" y="2609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61" t="-9204" r="-11775" b="-274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3170234" y="-66932"/>
            <a:ext cx="2858081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5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5</a:t>
            </a:r>
            <a:r>
              <a:rPr lang="en-US" sz="3900" spc="15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3900" spc="15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Comments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2953" y="1048026"/>
            <a:ext cx="4068566" cy="400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1.Used to add </a:t>
            </a:r>
            <a:r>
              <a:rPr lang="en-US" sz="21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notes</a:t>
            </a: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HTML or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4903" y="1416834"/>
            <a:ext cx="1223229" cy="400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CSS code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2953" y="1782594"/>
            <a:ext cx="4095731" cy="1506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-US" sz="21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Not displayed</a:t>
            </a: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 the web page 3.Syntax: </a:t>
            </a:r>
            <a:r>
              <a:rPr lang="en-US" sz="21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&lt;!--Comment here --&gt; </a:t>
            </a: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4.Helpful for </a:t>
            </a:r>
            <a:r>
              <a:rPr lang="en-US" sz="21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code organization </a:t>
            </a: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5.Can be </a:t>
            </a:r>
            <a:r>
              <a:rPr lang="en-US" sz="21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multi-line </a:t>
            </a: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en-US" sz="21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single-line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57216" y="891645"/>
            <a:ext cx="3888743" cy="1404585"/>
          </a:xfrm>
          <a:custGeom>
            <a:avLst/>
            <a:gdLst/>
            <a:ahLst/>
            <a:cxnLst/>
            <a:rect l="l" t="t" r="r" b="b"/>
            <a:pathLst>
              <a:path w="3888743" h="1404585">
                <a:moveTo>
                  <a:pt x="0" y="0"/>
                </a:moveTo>
                <a:lnTo>
                  <a:pt x="3888743" y="0"/>
                </a:lnTo>
                <a:lnTo>
                  <a:pt x="3888743" y="1404585"/>
                </a:lnTo>
                <a:lnTo>
                  <a:pt x="0" y="14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8041" y="879672"/>
            <a:ext cx="4986176" cy="2519924"/>
          </a:xfrm>
          <a:custGeom>
            <a:avLst/>
            <a:gdLst/>
            <a:ahLst/>
            <a:cxnLst/>
            <a:rect l="l" t="t" r="r" b="b"/>
            <a:pathLst>
              <a:path w="4986176" h="2519924">
                <a:moveTo>
                  <a:pt x="0" y="0"/>
                </a:moveTo>
                <a:lnTo>
                  <a:pt x="4986175" y="0"/>
                </a:lnTo>
                <a:lnTo>
                  <a:pt x="4986175" y="2519924"/>
                </a:lnTo>
                <a:lnTo>
                  <a:pt x="0" y="2519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943635" y="45844"/>
            <a:ext cx="747608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42.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26288" y="102527"/>
            <a:ext cx="2073650" cy="68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2FF00"/>
                </a:solidFill>
                <a:latin typeface="Arial"/>
                <a:ea typeface="Arial"/>
                <a:cs typeface="Arial"/>
                <a:sym typeface="Arial"/>
              </a:rPr>
              <a:t>Animation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200" y="1359341"/>
            <a:ext cx="1746609" cy="1212409"/>
          </a:xfrm>
          <a:custGeom>
            <a:avLst/>
            <a:gdLst/>
            <a:ahLst/>
            <a:cxnLst/>
            <a:rect l="l" t="t" r="r" b="b"/>
            <a:pathLst>
              <a:path w="1746609" h="1212409">
                <a:moveTo>
                  <a:pt x="0" y="0"/>
                </a:moveTo>
                <a:lnTo>
                  <a:pt x="1746609" y="0"/>
                </a:lnTo>
                <a:lnTo>
                  <a:pt x="1746609" y="1212409"/>
                </a:lnTo>
                <a:lnTo>
                  <a:pt x="0" y="1212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988" r="-555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811466" y="42062"/>
            <a:ext cx="3901850" cy="1258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>
                <a:solidFill>
                  <a:srgbClr val="00FF00"/>
                </a:solidFill>
                <a:latin typeface="Comic Sans"/>
                <a:ea typeface="Comic Sans"/>
                <a:cs typeface="Comic Sans"/>
                <a:sym typeface="Comic Sans"/>
              </a:rPr>
              <a:t>Project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46284" y="1261262"/>
            <a:ext cx="6388941" cy="1258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799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Myntra</a:t>
            </a:r>
            <a:r>
              <a:rPr lang="en-US" sz="7999">
                <a:solidFill>
                  <a:srgbClr val="00FF00"/>
                </a:solidFill>
                <a:latin typeface="Comic Sans"/>
                <a:ea typeface="Comic Sans"/>
                <a:cs typeface="Comic Sans"/>
                <a:sym typeface="Comic Sans"/>
              </a:rPr>
              <a:t>Clone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0662" y="847163"/>
            <a:ext cx="3733800" cy="2332168"/>
          </a:xfrm>
          <a:custGeom>
            <a:avLst/>
            <a:gdLst/>
            <a:ahLst/>
            <a:cxnLst/>
            <a:rect l="l" t="t" r="r" b="b"/>
            <a:pathLst>
              <a:path w="3733800" h="2332168">
                <a:moveTo>
                  <a:pt x="0" y="0"/>
                </a:moveTo>
                <a:lnTo>
                  <a:pt x="3733800" y="0"/>
                </a:lnTo>
                <a:lnTo>
                  <a:pt x="3733800" y="2332168"/>
                </a:lnTo>
                <a:lnTo>
                  <a:pt x="0" y="2332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388225" y="791308"/>
            <a:ext cx="4047563" cy="2459003"/>
          </a:xfrm>
          <a:custGeom>
            <a:avLst/>
            <a:gdLst/>
            <a:ahLst/>
            <a:cxnLst/>
            <a:rect l="l" t="t" r="r" b="b"/>
            <a:pathLst>
              <a:path w="4047563" h="2459003">
                <a:moveTo>
                  <a:pt x="0" y="0"/>
                </a:moveTo>
                <a:lnTo>
                  <a:pt x="4047563" y="0"/>
                </a:lnTo>
                <a:lnTo>
                  <a:pt x="4047563" y="2459003"/>
                </a:lnTo>
                <a:lnTo>
                  <a:pt x="0" y="2459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981991" y="-15116"/>
            <a:ext cx="436702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8.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59844" y="93640"/>
            <a:ext cx="2008680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3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Selectors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29928" y="205673"/>
            <a:ext cx="2685174" cy="42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(</a:t>
            </a:r>
            <a:r>
              <a:rPr lang="en-US" sz="2400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Element </a:t>
            </a:r>
            <a:r>
              <a:rPr lang="en-US" sz="24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selector)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1588" y="3544081"/>
            <a:ext cx="81610" cy="1133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 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7338" y="3526546"/>
            <a:ext cx="6540084" cy="1147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Targets Elements</a:t>
            </a:r>
            <a:r>
              <a:rPr lang="en-US" sz="180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Selects HTML elements based on their </a:t>
            </a:r>
            <a:r>
              <a:rPr lang="en-US" sz="180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tag name</a:t>
            </a: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 </a:t>
            </a:r>
            <a:r>
              <a:rPr lang="en-US" sz="1800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Syntax</a:t>
            </a:r>
            <a:r>
              <a:rPr lang="en-US" sz="180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Simply use the </a:t>
            </a:r>
            <a:r>
              <a:rPr lang="en-US" sz="180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element's name </a:t>
            </a:r>
            <a:r>
              <a:rPr lang="en-US" sz="1800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Uniform Styling</a:t>
            </a:r>
            <a:r>
              <a:rPr lang="en-US" sz="180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Helps in applying </a:t>
            </a:r>
            <a:r>
              <a:rPr lang="en-US" sz="180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consistent styles </a:t>
            </a: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to all instances. </a:t>
            </a:r>
            <a:r>
              <a:rPr lang="en-US" sz="1800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Ease of Use</a:t>
            </a:r>
            <a:r>
              <a:rPr lang="en-US" sz="180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Straightforward and </a:t>
            </a:r>
            <a:r>
              <a:rPr lang="en-US" sz="180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easy</a:t>
            </a: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to implement for basic styling.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9731" y="887349"/>
            <a:ext cx="3831803" cy="2452592"/>
          </a:xfrm>
          <a:custGeom>
            <a:avLst/>
            <a:gdLst/>
            <a:ahLst/>
            <a:cxnLst/>
            <a:rect l="l" t="t" r="r" b="b"/>
            <a:pathLst>
              <a:path w="3831803" h="2452592">
                <a:moveTo>
                  <a:pt x="0" y="0"/>
                </a:moveTo>
                <a:lnTo>
                  <a:pt x="3831803" y="0"/>
                </a:lnTo>
                <a:lnTo>
                  <a:pt x="3831803" y="2452592"/>
                </a:lnTo>
                <a:lnTo>
                  <a:pt x="0" y="2452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626264" y="779926"/>
            <a:ext cx="4162996" cy="2556224"/>
          </a:xfrm>
          <a:custGeom>
            <a:avLst/>
            <a:gdLst/>
            <a:ahLst/>
            <a:cxnLst/>
            <a:rect l="l" t="t" r="r" b="b"/>
            <a:pathLst>
              <a:path w="4162996" h="2556224">
                <a:moveTo>
                  <a:pt x="0" y="0"/>
                </a:moveTo>
                <a:lnTo>
                  <a:pt x="4162996" y="0"/>
                </a:lnTo>
                <a:lnTo>
                  <a:pt x="4162996" y="2556224"/>
                </a:lnTo>
                <a:lnTo>
                  <a:pt x="0" y="2556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897066" y="-15116"/>
            <a:ext cx="436702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8.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74909" y="93640"/>
            <a:ext cx="2008680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3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Selectors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45003" y="205673"/>
            <a:ext cx="2858433" cy="42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(</a:t>
            </a:r>
            <a:r>
              <a:rPr lang="en-US" sz="2400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Universal </a:t>
            </a:r>
            <a:r>
              <a:rPr lang="en-US" sz="24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selector)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0890" y="3649028"/>
            <a:ext cx="77076" cy="1335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72"/>
              </a:lnSpc>
            </a:pPr>
            <a:r>
              <a:rPr lang="en-US" sz="16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</a:t>
            </a:r>
          </a:p>
          <a:p>
            <a:pPr algn="just">
              <a:lnSpc>
                <a:spcPts val="1752"/>
              </a:lnSpc>
            </a:pPr>
            <a:r>
              <a:rPr lang="en-US" sz="16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  <a:p>
            <a:pPr algn="just">
              <a:lnSpc>
                <a:spcPts val="2471"/>
              </a:lnSpc>
            </a:pPr>
            <a:r>
              <a:rPr lang="en-US" sz="16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6640" y="3632464"/>
            <a:ext cx="6517691" cy="1348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72"/>
              </a:lnSpc>
            </a:pPr>
            <a:r>
              <a:rPr lang="en-US" sz="16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Matches All</a:t>
            </a:r>
            <a:r>
              <a:rPr lang="en-US" sz="16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: Targets and styles </a:t>
            </a:r>
            <a:r>
              <a:rPr lang="en-US" sz="1699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all </a:t>
            </a:r>
            <a:r>
              <a:rPr lang="en-US" sz="1699" dirty="0" err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elements</a:t>
            </a:r>
            <a:r>
              <a:rPr lang="en-US" sz="16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on</a:t>
            </a:r>
            <a:r>
              <a:rPr lang="en-US" sz="16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a webpage. </a:t>
            </a:r>
            <a:r>
              <a:rPr lang="en-US" sz="16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Syntax</a:t>
            </a:r>
            <a:r>
              <a:rPr lang="en-US" sz="16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: Utilized as an </a:t>
            </a:r>
            <a:r>
              <a:rPr lang="en-US" sz="1699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asterisk (*). </a:t>
            </a:r>
            <a:r>
              <a:rPr lang="en-US" sz="16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Resets Styles</a:t>
            </a:r>
            <a:r>
              <a:rPr lang="en-US" sz="16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: Commonly used to </a:t>
            </a:r>
            <a:r>
              <a:rPr lang="en-US" sz="1699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reset </a:t>
            </a:r>
            <a:r>
              <a:rPr lang="en-US" sz="1699" dirty="0" err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margins</a:t>
            </a:r>
            <a:r>
              <a:rPr lang="en-US" sz="16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and</a:t>
            </a:r>
            <a:r>
              <a:rPr lang="en-US" sz="16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paddings globally.</a:t>
            </a:r>
          </a:p>
          <a:p>
            <a:pPr algn="l">
              <a:lnSpc>
                <a:spcPts val="1752"/>
              </a:lnSpc>
            </a:pPr>
            <a:r>
              <a:rPr lang="en-US" sz="16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Broad Styling</a:t>
            </a:r>
            <a:r>
              <a:rPr lang="en-US" sz="16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: Useful for setting universal attributes like </a:t>
            </a:r>
            <a:r>
              <a:rPr lang="en-US" sz="1699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font or color</a:t>
            </a:r>
            <a:r>
              <a:rPr lang="en-US" sz="16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  <a:p>
            <a:pPr algn="l">
              <a:lnSpc>
                <a:spcPts val="2471"/>
              </a:lnSpc>
            </a:pPr>
            <a:r>
              <a:rPr lang="en-US" sz="16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Usage Caution</a:t>
            </a:r>
            <a:r>
              <a:rPr lang="en-US" sz="16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: Can cause style </a:t>
            </a:r>
            <a:r>
              <a:rPr lang="en-US" sz="1699" dirty="0" err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conflicts</a:t>
            </a:r>
            <a:r>
              <a:rPr lang="en-US" sz="16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due</a:t>
            </a:r>
            <a:r>
              <a:rPr lang="en-US" sz="16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to its wide-reaching effects.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719" y="702183"/>
            <a:ext cx="8916562" cy="2445087"/>
          </a:xfrm>
          <a:custGeom>
            <a:avLst/>
            <a:gdLst/>
            <a:ahLst/>
            <a:cxnLst/>
            <a:rect l="l" t="t" r="r" b="b"/>
            <a:pathLst>
              <a:path w="8916562" h="2445087">
                <a:moveTo>
                  <a:pt x="0" y="0"/>
                </a:moveTo>
                <a:lnTo>
                  <a:pt x="8916562" y="0"/>
                </a:lnTo>
                <a:lnTo>
                  <a:pt x="8916562" y="2445087"/>
                </a:lnTo>
                <a:lnTo>
                  <a:pt x="0" y="2445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848641" y="-15116"/>
            <a:ext cx="436702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8.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26494" y="93640"/>
            <a:ext cx="2008680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3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Selectors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96578" y="205673"/>
            <a:ext cx="2957208" cy="42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(</a:t>
            </a:r>
            <a:r>
              <a:rPr lang="en-US" sz="2400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id</a:t>
            </a:r>
            <a:r>
              <a:rPr lang="en-US" sz="24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&amp; </a:t>
            </a:r>
            <a:r>
              <a:rPr lang="en-US" sz="2400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class</a:t>
            </a:r>
            <a:r>
              <a:rPr lang="en-US" sz="24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property)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5140" y="3233147"/>
            <a:ext cx="72542" cy="1487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95"/>
              </a:lnSpc>
            </a:pPr>
            <a:r>
              <a:rPr lang="en-US" sz="15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</a:t>
            </a:r>
          </a:p>
          <a:p>
            <a:pPr algn="just">
              <a:lnSpc>
                <a:spcPts val="3999"/>
              </a:lnSpc>
            </a:pPr>
            <a:r>
              <a:rPr lang="en-US" sz="15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  <a:p>
            <a:pPr algn="just">
              <a:lnSpc>
                <a:spcPts val="3583"/>
              </a:lnSpc>
            </a:pPr>
            <a:r>
              <a:rPr lang="en-US" sz="15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0890" y="3217555"/>
            <a:ext cx="5732440" cy="173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6"/>
              </a:lnSpc>
            </a:pP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ID Property</a:t>
            </a:r>
            <a:r>
              <a:rPr lang="en-US" sz="15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Assigns a unique identifier to a single HTML element. </a:t>
            </a: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Class Property</a:t>
            </a:r>
            <a:r>
              <a:rPr lang="en-US" sz="15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Allows grouping of multiple HTML elements to style them collectively. </a:t>
            </a: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Reusable Classes</a:t>
            </a:r>
            <a:r>
              <a:rPr lang="en-US" sz="15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Class properties can be reused across different </a:t>
            </a:r>
          </a:p>
          <a:p>
            <a:pPr algn="l">
              <a:lnSpc>
                <a:spcPts val="1655"/>
              </a:lnSpc>
            </a:pPr>
            <a:r>
              <a:rPr lang="en-US" sz="15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elements for consistent styling.</a:t>
            </a:r>
          </a:p>
          <a:p>
            <a:pPr algn="l">
              <a:lnSpc>
                <a:spcPts val="2135"/>
              </a:lnSpc>
            </a:pP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Specificity and Targeting</a:t>
            </a:r>
            <a:r>
              <a:rPr lang="en-US" sz="15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Both properties assist in targeting </a:t>
            </a:r>
          </a:p>
          <a:p>
            <a:pPr algn="l">
              <a:lnSpc>
                <a:spcPts val="1655"/>
              </a:lnSpc>
            </a:pPr>
            <a:r>
              <a:rPr lang="en-US" sz="15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specific elements or groups of elements for precise styling.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7299" y="771554"/>
            <a:ext cx="4154024" cy="2601039"/>
          </a:xfrm>
          <a:custGeom>
            <a:avLst/>
            <a:gdLst/>
            <a:ahLst/>
            <a:cxnLst/>
            <a:rect l="l" t="t" r="r" b="b"/>
            <a:pathLst>
              <a:path w="4154024" h="2601039">
                <a:moveTo>
                  <a:pt x="0" y="0"/>
                </a:moveTo>
                <a:lnTo>
                  <a:pt x="4154024" y="0"/>
                </a:lnTo>
                <a:lnTo>
                  <a:pt x="4154024" y="2601039"/>
                </a:lnTo>
                <a:lnTo>
                  <a:pt x="0" y="2601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572000" y="742950"/>
            <a:ext cx="4463958" cy="2743791"/>
          </a:xfrm>
          <a:custGeom>
            <a:avLst/>
            <a:gdLst/>
            <a:ahLst/>
            <a:cxnLst/>
            <a:rect l="l" t="t" r="r" b="b"/>
            <a:pathLst>
              <a:path w="4463958" h="2743791">
                <a:moveTo>
                  <a:pt x="0" y="0"/>
                </a:moveTo>
                <a:lnTo>
                  <a:pt x="4463958" y="0"/>
                </a:lnTo>
                <a:lnTo>
                  <a:pt x="4463958" y="2743791"/>
                </a:lnTo>
                <a:lnTo>
                  <a:pt x="0" y="2743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382841" y="-15116"/>
            <a:ext cx="436702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8.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60684" y="93640"/>
            <a:ext cx="2008680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3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Selectors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30778" y="205673"/>
            <a:ext cx="1867452" cy="42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(</a:t>
            </a:r>
            <a:r>
              <a:rPr lang="en-US" sz="2400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Id </a:t>
            </a:r>
            <a:r>
              <a:rPr lang="en-US" sz="24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selector)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2203" y="3381947"/>
            <a:ext cx="77076" cy="1535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03"/>
              </a:lnSpc>
            </a:pPr>
            <a:r>
              <a:rPr lang="en-US" sz="16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</a:t>
            </a:r>
          </a:p>
          <a:p>
            <a:pPr algn="just">
              <a:lnSpc>
                <a:spcPts val="849"/>
              </a:lnSpc>
            </a:pPr>
            <a:r>
              <a:rPr lang="en-US" sz="16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  <a:p>
            <a:pPr algn="just">
              <a:lnSpc>
                <a:spcPts val="3374"/>
              </a:lnSpc>
            </a:pPr>
            <a:r>
              <a:rPr lang="en-US" sz="16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7953" y="3565408"/>
            <a:ext cx="5858618" cy="1348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72"/>
              </a:lnSpc>
            </a:pPr>
            <a:r>
              <a:rPr lang="en-US" sz="16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Unique Identifier</a:t>
            </a:r>
            <a:r>
              <a:rPr lang="en-US" sz="16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6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Targets a specific element with a </a:t>
            </a:r>
            <a:r>
              <a:rPr lang="en-US" sz="16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unique ID </a:t>
            </a:r>
            <a:r>
              <a:rPr lang="en-US" sz="16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attribute. </a:t>
            </a:r>
            <a:r>
              <a:rPr lang="en-US" sz="16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Syntax</a:t>
            </a:r>
            <a:r>
              <a:rPr lang="en-US" sz="16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6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Uses the </a:t>
            </a:r>
            <a:r>
              <a:rPr lang="en-US" sz="16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hash (#) </a:t>
            </a:r>
            <a:r>
              <a:rPr lang="en-US" sz="16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symbol</a:t>
            </a:r>
          </a:p>
          <a:p>
            <a:pPr algn="l">
              <a:lnSpc>
                <a:spcPts val="1752"/>
              </a:lnSpc>
            </a:pPr>
            <a:r>
              <a:rPr lang="en-US" sz="16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Single Use</a:t>
            </a:r>
            <a:r>
              <a:rPr lang="en-US" sz="16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6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Each ID should be used </a:t>
            </a:r>
            <a:r>
              <a:rPr lang="en-US" sz="16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once per page </a:t>
            </a:r>
            <a:r>
              <a:rPr lang="en-US" sz="16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for uniqueness.</a:t>
            </a:r>
          </a:p>
          <a:p>
            <a:pPr algn="l">
              <a:lnSpc>
                <a:spcPts val="2471"/>
              </a:lnSpc>
            </a:pPr>
            <a:r>
              <a:rPr lang="en-US" sz="16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Specific Targeting</a:t>
            </a:r>
            <a:r>
              <a:rPr lang="en-US" sz="16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6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Ideal for styling </a:t>
            </a:r>
            <a:r>
              <a:rPr lang="en-US" sz="16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individual, distinct </a:t>
            </a:r>
            <a:r>
              <a:rPr lang="en-US" sz="16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elements.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3251" y="766486"/>
            <a:ext cx="3924071" cy="2696880"/>
          </a:xfrm>
          <a:custGeom>
            <a:avLst/>
            <a:gdLst/>
            <a:ahLst/>
            <a:cxnLst/>
            <a:rect l="l" t="t" r="r" b="b"/>
            <a:pathLst>
              <a:path w="3924071" h="2696880">
                <a:moveTo>
                  <a:pt x="0" y="0"/>
                </a:moveTo>
                <a:lnTo>
                  <a:pt x="3924071" y="0"/>
                </a:lnTo>
                <a:lnTo>
                  <a:pt x="3924071" y="2696880"/>
                </a:lnTo>
                <a:lnTo>
                  <a:pt x="0" y="2696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269105" y="715280"/>
            <a:ext cx="4573676" cy="2807846"/>
          </a:xfrm>
          <a:custGeom>
            <a:avLst/>
            <a:gdLst/>
            <a:ahLst/>
            <a:cxnLst/>
            <a:rect l="l" t="t" r="r" b="b"/>
            <a:pathLst>
              <a:path w="4573676" h="2807846">
                <a:moveTo>
                  <a:pt x="0" y="0"/>
                </a:moveTo>
                <a:lnTo>
                  <a:pt x="4573676" y="0"/>
                </a:lnTo>
                <a:lnTo>
                  <a:pt x="4573676" y="2807846"/>
                </a:lnTo>
                <a:lnTo>
                  <a:pt x="0" y="28078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196303" y="-15116"/>
            <a:ext cx="436702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8.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74156" y="93640"/>
            <a:ext cx="2008680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3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Selectors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44241" y="205673"/>
            <a:ext cx="2247976" cy="42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(</a:t>
            </a:r>
            <a:r>
              <a:rPr lang="en-US" sz="2400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Class </a:t>
            </a:r>
            <a:r>
              <a:rPr lang="en-US" sz="24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selector)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2203" y="3383680"/>
            <a:ext cx="81610" cy="1598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96"/>
              </a:lnSpc>
            </a:pPr>
            <a:r>
              <a:rPr lang="en-US" sz="18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</a:t>
            </a:r>
          </a:p>
          <a:p>
            <a:pPr algn="just">
              <a:lnSpc>
                <a:spcPts val="900"/>
              </a:lnSpc>
            </a:pPr>
            <a:r>
              <a:rPr lang="en-US" sz="18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  <a:p>
            <a:pPr algn="just">
              <a:lnSpc>
                <a:spcPts val="3276"/>
              </a:lnSpc>
            </a:pPr>
            <a:r>
              <a:rPr lang="en-US" sz="18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7953" y="3566170"/>
            <a:ext cx="6428470" cy="141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31"/>
              </a:lnSpc>
            </a:pPr>
            <a:r>
              <a:rPr lang="en-US" sz="1800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Group Styling</a:t>
            </a:r>
            <a:r>
              <a:rPr lang="en-US" sz="180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Allows styling of </a:t>
            </a:r>
            <a:r>
              <a:rPr lang="en-US" sz="180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multiple elements</a:t>
            </a: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grouped under a class. </a:t>
            </a:r>
            <a:r>
              <a:rPr lang="en-US" sz="1800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Syntax</a:t>
            </a:r>
            <a:r>
              <a:rPr lang="en-US" sz="180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Utilizes the </a:t>
            </a:r>
            <a:r>
              <a:rPr lang="en-US" sz="180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dot (.)</a:t>
            </a: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symbol. </a:t>
            </a:r>
            <a:r>
              <a:rPr lang="en-US" sz="1800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Reusable</a:t>
            </a:r>
            <a:r>
              <a:rPr lang="en-US" sz="180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Can be used on multiple elements for </a:t>
            </a:r>
            <a:r>
              <a:rPr lang="en-US" sz="180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consistent styling</a:t>
            </a: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 </a:t>
            </a:r>
            <a:r>
              <a:rPr lang="en-US" sz="1800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Versatility</a:t>
            </a:r>
            <a:r>
              <a:rPr lang="en-US" sz="180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Ideal for applying styles to a category of elements.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6174" y="756399"/>
            <a:ext cx="2737666" cy="2571750"/>
          </a:xfrm>
          <a:custGeom>
            <a:avLst/>
            <a:gdLst/>
            <a:ahLst/>
            <a:cxnLst/>
            <a:rect l="l" t="t" r="r" b="b"/>
            <a:pathLst>
              <a:path w="2737666" h="2571750">
                <a:moveTo>
                  <a:pt x="0" y="0"/>
                </a:moveTo>
                <a:lnTo>
                  <a:pt x="2737666" y="0"/>
                </a:lnTo>
                <a:lnTo>
                  <a:pt x="2737666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738115" y="678523"/>
            <a:ext cx="4425277" cy="2716854"/>
          </a:xfrm>
          <a:custGeom>
            <a:avLst/>
            <a:gdLst/>
            <a:ahLst/>
            <a:cxnLst/>
            <a:rect l="l" t="t" r="r" b="b"/>
            <a:pathLst>
              <a:path w="4425277" h="2716854">
                <a:moveTo>
                  <a:pt x="0" y="0"/>
                </a:moveTo>
                <a:lnTo>
                  <a:pt x="4425277" y="0"/>
                </a:lnTo>
                <a:lnTo>
                  <a:pt x="4425277" y="2716854"/>
                </a:lnTo>
                <a:lnTo>
                  <a:pt x="0" y="27168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137572" y="-15116"/>
            <a:ext cx="436702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8.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15416" y="93640"/>
            <a:ext cx="2008680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3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Selectors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85509" y="205673"/>
            <a:ext cx="2367801" cy="42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(</a:t>
            </a:r>
            <a:r>
              <a:rPr lang="en-US" sz="2400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Group </a:t>
            </a:r>
            <a:r>
              <a:rPr lang="en-US" sz="24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selector)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2203" y="3773110"/>
            <a:ext cx="90678" cy="947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99"/>
              </a:lnSpc>
            </a:pPr>
            <a:r>
              <a:rPr lang="en-US" sz="19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5103" y="3744106"/>
            <a:ext cx="6401467" cy="972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Multiple Elements</a:t>
            </a:r>
            <a:r>
              <a:rPr lang="en-US" sz="19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Styles </a:t>
            </a:r>
            <a:r>
              <a:rPr lang="en-US" sz="19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multiple</a:t>
            </a: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elements simultaneously. </a:t>
            </a:r>
            <a:r>
              <a:rPr lang="en-US" sz="19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Syntax</a:t>
            </a:r>
            <a:r>
              <a:rPr lang="en-US" sz="19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Separates selectors with </a:t>
            </a:r>
            <a:r>
              <a:rPr lang="en-US" sz="19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commas</a:t>
            </a: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 </a:t>
            </a:r>
            <a:r>
              <a:rPr lang="en-US" sz="19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Efficiency</a:t>
            </a:r>
            <a:r>
              <a:rPr lang="en-US" sz="19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Reduces code </a:t>
            </a:r>
            <a:r>
              <a:rPr lang="en-US" sz="19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redundancy</a:t>
            </a: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and saves time.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0246" y="690296"/>
            <a:ext cx="4423639" cy="3169006"/>
          </a:xfrm>
          <a:custGeom>
            <a:avLst/>
            <a:gdLst/>
            <a:ahLst/>
            <a:cxnLst/>
            <a:rect l="l" t="t" r="r" b="b"/>
            <a:pathLst>
              <a:path w="4423639" h="3169006">
                <a:moveTo>
                  <a:pt x="0" y="0"/>
                </a:moveTo>
                <a:lnTo>
                  <a:pt x="4423639" y="0"/>
                </a:lnTo>
                <a:lnTo>
                  <a:pt x="4423639" y="3169005"/>
                </a:lnTo>
                <a:lnTo>
                  <a:pt x="0" y="3169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793875" y="641071"/>
            <a:ext cx="4306395" cy="2617499"/>
          </a:xfrm>
          <a:custGeom>
            <a:avLst/>
            <a:gdLst/>
            <a:ahLst/>
            <a:cxnLst/>
            <a:rect l="l" t="t" r="r" b="b"/>
            <a:pathLst>
              <a:path w="4306395" h="2617499">
                <a:moveTo>
                  <a:pt x="0" y="0"/>
                </a:moveTo>
                <a:lnTo>
                  <a:pt x="4306396" y="0"/>
                </a:lnTo>
                <a:lnTo>
                  <a:pt x="4306396" y="2617498"/>
                </a:lnTo>
                <a:lnTo>
                  <a:pt x="0" y="2617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727197" y="-15116"/>
            <a:ext cx="436702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8.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05050" y="93640"/>
            <a:ext cx="2008680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3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Selectors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75134" y="205673"/>
            <a:ext cx="3204953" cy="42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(</a:t>
            </a:r>
            <a:r>
              <a:rPr lang="en-US" sz="2400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Descendant </a:t>
            </a:r>
            <a:r>
              <a:rPr lang="en-US" sz="24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selector)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1691" y="3865436"/>
            <a:ext cx="77076" cy="106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04"/>
              </a:lnSpc>
            </a:pPr>
            <a:r>
              <a:rPr lang="en-US" sz="16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 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7441" y="3848872"/>
            <a:ext cx="6862705" cy="1080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4"/>
              </a:lnSpc>
            </a:pPr>
            <a:r>
              <a:rPr lang="en-US" sz="16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Nested Targeting</a:t>
            </a:r>
            <a:r>
              <a:rPr lang="en-US" sz="16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6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Styles elements </a:t>
            </a:r>
            <a:r>
              <a:rPr lang="en-US" sz="16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nested</a:t>
            </a:r>
            <a:r>
              <a:rPr lang="en-US" sz="16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within a specified element. </a:t>
            </a:r>
            <a:r>
              <a:rPr lang="en-US" sz="16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Syntax</a:t>
            </a:r>
            <a:r>
              <a:rPr lang="en-US" sz="16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6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Separate selectors with </a:t>
            </a:r>
            <a:r>
              <a:rPr lang="en-US" sz="16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spaces</a:t>
            </a:r>
            <a:r>
              <a:rPr lang="en-US" sz="16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 </a:t>
            </a:r>
            <a:r>
              <a:rPr lang="en-US" sz="16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Hierarchy-Based</a:t>
            </a:r>
            <a:r>
              <a:rPr lang="en-US" sz="16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6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Allows styling based on the </a:t>
            </a:r>
            <a:r>
              <a:rPr lang="en-US" sz="16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hierarchical</a:t>
            </a:r>
            <a:r>
              <a:rPr lang="en-US" sz="16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structure of HTML. </a:t>
            </a:r>
            <a:r>
              <a:rPr lang="en-US" sz="16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Specific Styling</a:t>
            </a:r>
            <a:r>
              <a:rPr lang="en-US" sz="16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6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Facilitates more </a:t>
            </a:r>
            <a:r>
              <a:rPr lang="en-US" sz="16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targeted</a:t>
            </a:r>
            <a:r>
              <a:rPr lang="en-US" sz="16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and specific styling of elements.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270" y="638737"/>
            <a:ext cx="8943461" cy="2487168"/>
          </a:xfrm>
          <a:custGeom>
            <a:avLst/>
            <a:gdLst/>
            <a:ahLst/>
            <a:cxnLst/>
            <a:rect l="l" t="t" r="r" b="b"/>
            <a:pathLst>
              <a:path w="8943461" h="2487168">
                <a:moveTo>
                  <a:pt x="0" y="0"/>
                </a:moveTo>
                <a:lnTo>
                  <a:pt x="8943460" y="0"/>
                </a:lnTo>
                <a:lnTo>
                  <a:pt x="8943460" y="2487168"/>
                </a:lnTo>
                <a:lnTo>
                  <a:pt x="0" y="2487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769394" y="-107356"/>
            <a:ext cx="401107" cy="637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3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9.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99622" y="-20945"/>
            <a:ext cx="3137059" cy="532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Background </a:t>
            </a:r>
            <a:r>
              <a:rPr lang="en-US" sz="30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Color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1691" y="3541462"/>
            <a:ext cx="90678" cy="947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99"/>
              </a:lnSpc>
            </a:pPr>
            <a:r>
              <a:rPr lang="en-US" sz="19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4591" y="3512458"/>
            <a:ext cx="5879782" cy="1268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Definition</a:t>
            </a:r>
            <a:r>
              <a:rPr lang="en-US" sz="19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Sets the background color of an element. </a:t>
            </a:r>
            <a:r>
              <a:rPr lang="en-US" sz="19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Syntax</a:t>
            </a:r>
            <a:r>
              <a:rPr lang="en-US" sz="19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Utilized as background-color: color; </a:t>
            </a:r>
            <a:r>
              <a:rPr lang="en-US" sz="19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Visual Appeal</a:t>
            </a:r>
            <a:r>
              <a:rPr lang="en-US" sz="19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Enhances the visual appeal and contrast of webpage elements.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6054" y="900951"/>
            <a:ext cx="3300346" cy="3138192"/>
          </a:xfrm>
          <a:custGeom>
            <a:avLst/>
            <a:gdLst/>
            <a:ahLst/>
            <a:cxnLst/>
            <a:rect l="l" t="t" r="r" b="b"/>
            <a:pathLst>
              <a:path w="3300346" h="3138192">
                <a:moveTo>
                  <a:pt x="0" y="0"/>
                </a:moveTo>
                <a:lnTo>
                  <a:pt x="3300346" y="0"/>
                </a:lnTo>
                <a:lnTo>
                  <a:pt x="3300346" y="3138192"/>
                </a:lnTo>
                <a:lnTo>
                  <a:pt x="0" y="3138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45" t="-9423" r="-2648" b="-683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986753" y="-15116"/>
            <a:ext cx="666464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10.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90034" y="93640"/>
            <a:ext cx="2574398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Color </a:t>
            </a: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36394" y="275977"/>
            <a:ext cx="1754553" cy="345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(</a:t>
            </a:r>
            <a:r>
              <a:rPr lang="en-US" sz="19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Color Theory</a:t>
            </a:r>
            <a:r>
              <a:rPr lang="en-US" sz="19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82914" y="600142"/>
            <a:ext cx="90678" cy="3004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19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 • •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25814" y="799738"/>
            <a:ext cx="4848292" cy="3096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RGB Model</a:t>
            </a:r>
            <a:r>
              <a:rPr lang="en-US" sz="19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Creates colors by mixing </a:t>
            </a:r>
            <a:r>
              <a:rPr lang="en-US" sz="1999">
                <a:solidFill>
                  <a:srgbClr val="FF0000"/>
                </a:solidFill>
                <a:latin typeface="Calibri (MS)"/>
                <a:ea typeface="Calibri (MS)"/>
                <a:cs typeface="Calibri (MS)"/>
                <a:sym typeface="Calibri (MS)"/>
              </a:rPr>
              <a:t>Red (R), </a:t>
            </a:r>
            <a:r>
              <a:rPr lang="en-US" sz="1999">
                <a:solidFill>
                  <a:srgbClr val="92D050"/>
                </a:solidFill>
                <a:latin typeface="Calibri (MS)"/>
                <a:ea typeface="Calibri (MS)"/>
                <a:cs typeface="Calibri (MS)"/>
                <a:sym typeface="Calibri (MS)"/>
              </a:rPr>
              <a:t>Green (G)</a:t>
            </a: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, and </a:t>
            </a:r>
            <a:r>
              <a:rPr lang="en-US" sz="1999">
                <a:solidFill>
                  <a:srgbClr val="0D5BDC"/>
                </a:solidFill>
                <a:latin typeface="Calibri (MS)"/>
                <a:ea typeface="Calibri (MS)"/>
                <a:cs typeface="Calibri (MS)"/>
                <a:sym typeface="Calibri (MS)"/>
              </a:rPr>
              <a:t>Blue (B)</a:t>
            </a: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light sources. </a:t>
            </a:r>
            <a:r>
              <a:rPr lang="en-US" sz="19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Additive Model</a:t>
            </a:r>
            <a:r>
              <a:rPr lang="en-US" sz="19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More light means increased brightness. </a:t>
            </a:r>
            <a:r>
              <a:rPr lang="en-US" sz="19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Primary Colors</a:t>
            </a:r>
            <a:r>
              <a:rPr lang="en-US" sz="19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R, G, and B are the foundational colors. </a:t>
            </a:r>
            <a:r>
              <a:rPr lang="en-US" sz="19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White &amp; Black</a:t>
            </a:r>
            <a:r>
              <a:rPr lang="en-US" sz="19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All combined yield white; absence equals black. </a:t>
            </a:r>
            <a:r>
              <a:rPr lang="en-US" sz="19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Color Depth</a:t>
            </a:r>
            <a:r>
              <a:rPr lang="en-US" sz="19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Allows for millions of color variations.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7616" y="118872"/>
            <a:ext cx="460248" cy="545592"/>
          </a:xfrm>
          <a:custGeom>
            <a:avLst/>
            <a:gdLst/>
            <a:ahLst/>
            <a:cxnLst/>
            <a:rect l="l" t="t" r="r" b="b"/>
            <a:pathLst>
              <a:path w="460248" h="545592">
                <a:moveTo>
                  <a:pt x="0" y="0"/>
                </a:moveTo>
                <a:lnTo>
                  <a:pt x="460248" y="0"/>
                </a:lnTo>
                <a:lnTo>
                  <a:pt x="460248" y="545592"/>
                </a:lnTo>
                <a:lnTo>
                  <a:pt x="0" y="545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798876" y="815245"/>
            <a:ext cx="1847288" cy="1135199"/>
          </a:xfrm>
          <a:custGeom>
            <a:avLst/>
            <a:gdLst/>
            <a:ahLst/>
            <a:cxnLst/>
            <a:rect l="l" t="t" r="r" b="b"/>
            <a:pathLst>
              <a:path w="1847288" h="1135199">
                <a:moveTo>
                  <a:pt x="0" y="0"/>
                </a:moveTo>
                <a:lnTo>
                  <a:pt x="1847288" y="0"/>
                </a:lnTo>
                <a:lnTo>
                  <a:pt x="1847288" y="1135199"/>
                </a:lnTo>
                <a:lnTo>
                  <a:pt x="0" y="1135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40782" y="783250"/>
            <a:ext cx="1908829" cy="1167194"/>
          </a:xfrm>
          <a:custGeom>
            <a:avLst/>
            <a:gdLst/>
            <a:ahLst/>
            <a:cxnLst/>
            <a:rect l="l" t="t" r="r" b="b"/>
            <a:pathLst>
              <a:path w="1908829" h="1167194">
                <a:moveTo>
                  <a:pt x="0" y="0"/>
                </a:moveTo>
                <a:lnTo>
                  <a:pt x="1908830" y="0"/>
                </a:lnTo>
                <a:lnTo>
                  <a:pt x="1908830" y="1167194"/>
                </a:lnTo>
                <a:lnTo>
                  <a:pt x="0" y="1167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758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2934719" y="874766"/>
            <a:ext cx="973026" cy="1135199"/>
          </a:xfrm>
          <a:custGeom>
            <a:avLst/>
            <a:gdLst/>
            <a:ahLst/>
            <a:cxnLst/>
            <a:rect l="l" t="t" r="r" b="b"/>
            <a:pathLst>
              <a:path w="973026" h="1135199">
                <a:moveTo>
                  <a:pt x="0" y="0"/>
                </a:moveTo>
                <a:lnTo>
                  <a:pt x="973027" y="0"/>
                </a:lnTo>
                <a:lnTo>
                  <a:pt x="973027" y="1135199"/>
                </a:lnTo>
                <a:lnTo>
                  <a:pt x="0" y="1135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2149612" y="2901182"/>
            <a:ext cx="2410825" cy="1817113"/>
          </a:xfrm>
          <a:custGeom>
            <a:avLst/>
            <a:gdLst/>
            <a:ahLst/>
            <a:cxnLst/>
            <a:rect l="l" t="t" r="r" b="b"/>
            <a:pathLst>
              <a:path w="2410825" h="1817113">
                <a:moveTo>
                  <a:pt x="0" y="0"/>
                </a:moveTo>
                <a:lnTo>
                  <a:pt x="2410825" y="0"/>
                </a:lnTo>
                <a:lnTo>
                  <a:pt x="2410825" y="1817112"/>
                </a:lnTo>
                <a:lnTo>
                  <a:pt x="0" y="1817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2073412" y="1348207"/>
            <a:ext cx="942765" cy="435416"/>
          </a:xfrm>
          <a:custGeom>
            <a:avLst/>
            <a:gdLst/>
            <a:ahLst/>
            <a:cxnLst/>
            <a:rect l="l" t="t" r="r" b="b"/>
            <a:pathLst>
              <a:path w="942765" h="435416">
                <a:moveTo>
                  <a:pt x="0" y="0"/>
                </a:moveTo>
                <a:lnTo>
                  <a:pt x="942765" y="0"/>
                </a:lnTo>
                <a:lnTo>
                  <a:pt x="942765" y="435416"/>
                </a:lnTo>
                <a:lnTo>
                  <a:pt x="0" y="4354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4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3933930" y="1262482"/>
            <a:ext cx="942765" cy="435416"/>
          </a:xfrm>
          <a:custGeom>
            <a:avLst/>
            <a:gdLst/>
            <a:ahLst/>
            <a:cxnLst/>
            <a:rect l="l" t="t" r="r" b="b"/>
            <a:pathLst>
              <a:path w="942765" h="435416">
                <a:moveTo>
                  <a:pt x="0" y="0"/>
                </a:moveTo>
                <a:lnTo>
                  <a:pt x="942765" y="0"/>
                </a:lnTo>
                <a:lnTo>
                  <a:pt x="942765" y="435416"/>
                </a:lnTo>
                <a:lnTo>
                  <a:pt x="0" y="4354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4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1964884" y="-66932"/>
            <a:ext cx="4603337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5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Importance of CSS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7691" y="1927727"/>
            <a:ext cx="1967227" cy="308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0"/>
              </a:lnSpc>
            </a:pPr>
            <a:r>
              <a:rPr lang="en-US" sz="1764" spc="35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Premium Website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03830" y="1955159"/>
            <a:ext cx="1670304" cy="308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0"/>
              </a:lnSpc>
            </a:pPr>
            <a:r>
              <a:rPr lang="en-US" sz="1764" spc="33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Premium Brand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60515" y="4646543"/>
            <a:ext cx="2513590" cy="308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0"/>
              </a:lnSpc>
            </a:pPr>
            <a:r>
              <a:rPr lang="en-US" sz="1764" spc="33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High Salary Developer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63853" y="1955159"/>
            <a:ext cx="2077679" cy="308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0"/>
              </a:lnSpc>
            </a:pPr>
            <a:r>
              <a:rPr lang="en-US" sz="1764" spc="35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Premium Customer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475" y="827522"/>
            <a:ext cx="6368044" cy="4181504"/>
          </a:xfrm>
          <a:custGeom>
            <a:avLst/>
            <a:gdLst/>
            <a:ahLst/>
            <a:cxnLst/>
            <a:rect l="l" t="t" r="r" b="b"/>
            <a:pathLst>
              <a:path w="6368044" h="4181504">
                <a:moveTo>
                  <a:pt x="0" y="0"/>
                </a:moveTo>
                <a:lnTo>
                  <a:pt x="6368044" y="0"/>
                </a:lnTo>
                <a:lnTo>
                  <a:pt x="6368044" y="4181504"/>
                </a:lnTo>
                <a:lnTo>
                  <a:pt x="0" y="418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052638" y="-15116"/>
            <a:ext cx="666464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10.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55909" y="93640"/>
            <a:ext cx="2574398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Color </a:t>
            </a: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02278" y="275977"/>
            <a:ext cx="1620393" cy="345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(color picker)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081" y="900951"/>
            <a:ext cx="6591348" cy="2546137"/>
          </a:xfrm>
          <a:custGeom>
            <a:avLst/>
            <a:gdLst/>
            <a:ahLst/>
            <a:cxnLst/>
            <a:rect l="l" t="t" r="r" b="b"/>
            <a:pathLst>
              <a:path w="6591348" h="2546137">
                <a:moveTo>
                  <a:pt x="0" y="0"/>
                </a:moveTo>
                <a:lnTo>
                  <a:pt x="6591347" y="0"/>
                </a:lnTo>
                <a:lnTo>
                  <a:pt x="6591347" y="2546137"/>
                </a:lnTo>
                <a:lnTo>
                  <a:pt x="0" y="2546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766888" y="-15116"/>
            <a:ext cx="666464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10.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70159" y="93640"/>
            <a:ext cx="2574398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Color </a:t>
            </a: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16528" y="275977"/>
            <a:ext cx="2203085" cy="345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1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(RGB </a:t>
            </a:r>
            <a:r>
              <a:rPr lang="en-US" sz="1999" spc="1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Color Model</a:t>
            </a:r>
            <a:r>
              <a:rPr lang="en-US" sz="1999" spc="1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474" y="3468643"/>
            <a:ext cx="81610" cy="1065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20"/>
              </a:lnSpc>
            </a:pPr>
            <a:r>
              <a:rPr lang="en-US" sz="18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4674" y="3660658"/>
            <a:ext cx="5670223" cy="1139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7"/>
              </a:lnSpc>
            </a:pPr>
            <a:r>
              <a:rPr lang="en-US" sz="1800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Three Channels</a:t>
            </a:r>
            <a:r>
              <a:rPr lang="en-US" sz="180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Consists of</a:t>
            </a:r>
            <a:r>
              <a:rPr lang="en-US" sz="1800">
                <a:solidFill>
                  <a:srgbClr val="FF0000"/>
                </a:solidFill>
                <a:latin typeface="Calibri (MS)"/>
                <a:ea typeface="Calibri (MS)"/>
                <a:cs typeface="Calibri (MS)"/>
                <a:sym typeface="Calibri (MS)"/>
              </a:rPr>
              <a:t>Red (R), </a:t>
            </a:r>
            <a:r>
              <a:rPr lang="en-US" sz="1800">
                <a:solidFill>
                  <a:srgbClr val="92D050"/>
                </a:solidFill>
                <a:latin typeface="Calibri (MS)"/>
                <a:ea typeface="Calibri (MS)"/>
                <a:cs typeface="Calibri (MS)"/>
                <a:sym typeface="Calibri (MS)"/>
              </a:rPr>
              <a:t>Green (G), </a:t>
            </a: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and </a:t>
            </a:r>
            <a:r>
              <a:rPr lang="en-US" sz="1800">
                <a:solidFill>
                  <a:srgbClr val="0D5BDC"/>
                </a:solidFill>
                <a:latin typeface="Calibri (MS)"/>
                <a:ea typeface="Calibri (MS)"/>
                <a:cs typeface="Calibri (MS)"/>
                <a:sym typeface="Calibri (MS)"/>
              </a:rPr>
              <a:t>Blue (B) </a:t>
            </a: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channels to create a variety of colors. </a:t>
            </a:r>
            <a:r>
              <a:rPr lang="en-US" sz="1800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Syntax</a:t>
            </a:r>
            <a:r>
              <a:rPr lang="en-US" sz="180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Utilized as </a:t>
            </a:r>
            <a:r>
              <a:rPr lang="en-US" sz="180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rgb(r, g, b) </a:t>
            </a:r>
            <a:r>
              <a:rPr lang="en-US" sz="18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where r, g, and b are values between 0 and 255.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18482" y="668703"/>
            <a:ext cx="2629481" cy="1431407"/>
          </a:xfrm>
          <a:custGeom>
            <a:avLst/>
            <a:gdLst/>
            <a:ahLst/>
            <a:cxnLst/>
            <a:rect l="l" t="t" r="r" b="b"/>
            <a:pathLst>
              <a:path w="2629481" h="1431407">
                <a:moveTo>
                  <a:pt x="0" y="0"/>
                </a:moveTo>
                <a:lnTo>
                  <a:pt x="2629481" y="0"/>
                </a:lnTo>
                <a:lnTo>
                  <a:pt x="2629481" y="1431407"/>
                </a:lnTo>
                <a:lnTo>
                  <a:pt x="0" y="1431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29464" y="780526"/>
            <a:ext cx="5959554" cy="2629424"/>
          </a:xfrm>
          <a:custGeom>
            <a:avLst/>
            <a:gdLst/>
            <a:ahLst/>
            <a:cxnLst/>
            <a:rect l="l" t="t" r="r" b="b"/>
            <a:pathLst>
              <a:path w="5959554" h="2629424">
                <a:moveTo>
                  <a:pt x="0" y="0"/>
                </a:moveTo>
                <a:lnTo>
                  <a:pt x="5959554" y="0"/>
                </a:lnTo>
                <a:lnTo>
                  <a:pt x="5959554" y="2629423"/>
                </a:lnTo>
                <a:lnTo>
                  <a:pt x="0" y="26294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766888" y="-15116"/>
            <a:ext cx="666464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10.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70159" y="93640"/>
            <a:ext cx="2574398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Color </a:t>
            </a: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System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16528" y="275977"/>
            <a:ext cx="2203085" cy="345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1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(RGB </a:t>
            </a:r>
            <a:r>
              <a:rPr lang="en-US" sz="1999" spc="1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Color Model</a:t>
            </a:r>
            <a:r>
              <a:rPr lang="en-US" sz="1999" spc="1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96870" y="1018022"/>
            <a:ext cx="1979219" cy="1912515"/>
          </a:xfrm>
          <a:custGeom>
            <a:avLst/>
            <a:gdLst/>
            <a:ahLst/>
            <a:cxnLst/>
            <a:rect l="l" t="t" r="r" b="b"/>
            <a:pathLst>
              <a:path w="1979219" h="1912515">
                <a:moveTo>
                  <a:pt x="0" y="0"/>
                </a:moveTo>
                <a:lnTo>
                  <a:pt x="1979219" y="0"/>
                </a:lnTo>
                <a:lnTo>
                  <a:pt x="1979219" y="1912516"/>
                </a:lnTo>
                <a:lnTo>
                  <a:pt x="0" y="1912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744666" y="-15116"/>
            <a:ext cx="666464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10.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47938" y="93640"/>
            <a:ext cx="2574398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Color </a:t>
            </a: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94297" y="275977"/>
            <a:ext cx="2248424" cy="345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(HEX </a:t>
            </a:r>
            <a:r>
              <a:rPr lang="en-US" sz="19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Color Model</a:t>
            </a:r>
            <a:r>
              <a:rPr lang="en-US" sz="19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3528" y="949138"/>
            <a:ext cx="90678" cy="375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3528" y="1901638"/>
            <a:ext cx="90678" cy="64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99"/>
              </a:lnSpc>
            </a:pPr>
            <a:r>
              <a:rPr lang="en-US" sz="19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3528" y="3082738"/>
            <a:ext cx="90678" cy="375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6428" y="958234"/>
            <a:ext cx="4772263" cy="3096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 b="1" spc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Hexadecimal Codes</a:t>
            </a:r>
            <a:r>
              <a:rPr lang="en-US" sz="1999" spc="1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999" spc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Represents colors using hexadecimal values, consisting of </a:t>
            </a:r>
            <a:r>
              <a:rPr lang="en-US" sz="1999" spc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6 digits </a:t>
            </a:r>
            <a:r>
              <a:rPr lang="en-US" sz="1999" spc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combined from numbers and letters </a:t>
            </a:r>
            <a:r>
              <a:rPr lang="en-US" sz="1999" spc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(A-F)</a:t>
            </a:r>
            <a:r>
              <a:rPr lang="en-US" sz="1999" spc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 </a:t>
            </a:r>
            <a:r>
              <a:rPr lang="en-US" sz="1999" b="1" spc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Syntax</a:t>
            </a:r>
            <a:r>
              <a:rPr lang="en-US" sz="1999" spc="1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999" spc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Written as </a:t>
            </a:r>
            <a:r>
              <a:rPr lang="en-US" sz="1999" spc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#RRGGBB </a:t>
            </a:r>
            <a:r>
              <a:rPr lang="en-US" sz="1999" b="1" spc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Easy Color Matching</a:t>
            </a:r>
            <a:r>
              <a:rPr lang="en-US" sz="1999" spc="1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999" spc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Facilitates easy color matching with graphic design tools and branding colors. </a:t>
            </a:r>
            <a:r>
              <a:rPr lang="en-US" sz="1999" b="1" spc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Web Standards</a:t>
            </a:r>
            <a:r>
              <a:rPr lang="en-US" sz="1999" spc="1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999" spc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Widely supported and a common standard for defining colors in web design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75888" y="900951"/>
            <a:ext cx="3728247" cy="2016300"/>
          </a:xfrm>
          <a:custGeom>
            <a:avLst/>
            <a:gdLst/>
            <a:ahLst/>
            <a:cxnLst/>
            <a:rect l="l" t="t" r="r" b="b"/>
            <a:pathLst>
              <a:path w="3728247" h="2016300">
                <a:moveTo>
                  <a:pt x="0" y="0"/>
                </a:moveTo>
                <a:lnTo>
                  <a:pt x="3728247" y="0"/>
                </a:lnTo>
                <a:lnTo>
                  <a:pt x="3728247" y="2016299"/>
                </a:lnTo>
                <a:lnTo>
                  <a:pt x="0" y="2016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8979" y="900951"/>
            <a:ext cx="5105686" cy="2619013"/>
          </a:xfrm>
          <a:custGeom>
            <a:avLst/>
            <a:gdLst/>
            <a:ahLst/>
            <a:cxnLst/>
            <a:rect l="l" t="t" r="r" b="b"/>
            <a:pathLst>
              <a:path w="5105686" h="2619013">
                <a:moveTo>
                  <a:pt x="0" y="0"/>
                </a:moveTo>
                <a:lnTo>
                  <a:pt x="5105686" y="0"/>
                </a:lnTo>
                <a:lnTo>
                  <a:pt x="5105686" y="2619013"/>
                </a:lnTo>
                <a:lnTo>
                  <a:pt x="0" y="2619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744666" y="-15116"/>
            <a:ext cx="666464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10.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47938" y="93640"/>
            <a:ext cx="2574398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Color </a:t>
            </a: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System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94297" y="275977"/>
            <a:ext cx="2248424" cy="345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(HEX </a:t>
            </a:r>
            <a:r>
              <a:rPr lang="en-US" sz="19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Color Model</a:t>
            </a:r>
            <a:r>
              <a:rPr lang="en-US" sz="19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5525" y="2555986"/>
            <a:ext cx="5339858" cy="2355237"/>
          </a:xfrm>
          <a:custGeom>
            <a:avLst/>
            <a:gdLst/>
            <a:ahLst/>
            <a:cxnLst/>
            <a:rect l="l" t="t" r="r" b="b"/>
            <a:pathLst>
              <a:path w="5339858" h="2355237">
                <a:moveTo>
                  <a:pt x="0" y="0"/>
                </a:moveTo>
                <a:lnTo>
                  <a:pt x="5339858" y="0"/>
                </a:lnTo>
                <a:lnTo>
                  <a:pt x="5339858" y="2355237"/>
                </a:lnTo>
                <a:lnTo>
                  <a:pt x="0" y="23552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54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928812" y="-15116"/>
            <a:ext cx="666464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10.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32084" y="93640"/>
            <a:ext cx="2574398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Color </a:t>
            </a: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78453" y="275977"/>
            <a:ext cx="1872758" cy="345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(Alpha </a:t>
            </a:r>
            <a:r>
              <a:rPr lang="en-US" sz="19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Channel</a:t>
            </a:r>
            <a:r>
              <a:rPr lang="en-US" sz="19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5386" y="868366"/>
            <a:ext cx="90678" cy="1556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99"/>
              </a:lnSpc>
            </a:pPr>
            <a:r>
              <a:rPr lang="en-US" sz="19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 •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1136" y="839362"/>
            <a:ext cx="8286312" cy="158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RGBA</a:t>
            </a:r>
            <a:r>
              <a:rPr lang="en-US" sz="19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RGB's extension, includes alpha for opacity control (0-1 range). </a:t>
            </a:r>
            <a:r>
              <a:rPr lang="en-US" sz="19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Transparency Control</a:t>
            </a:r>
            <a:r>
              <a:rPr lang="en-US" sz="19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Facilitates the adjustment of transparency levels in colors. </a:t>
            </a:r>
            <a:r>
              <a:rPr lang="en-US" sz="19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Visual Effects</a:t>
            </a:r>
            <a:r>
              <a:rPr lang="en-US" sz="19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Enables the creation of visual effects like shadows and overlays. </a:t>
            </a:r>
            <a:r>
              <a:rPr lang="en-US" sz="19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Layering</a:t>
            </a:r>
            <a:r>
              <a:rPr lang="en-US" sz="19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Assists in layering elements with varying degrees of visibility.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544" y="950995"/>
            <a:ext cx="7421108" cy="1838258"/>
          </a:xfrm>
          <a:custGeom>
            <a:avLst/>
            <a:gdLst/>
            <a:ahLst/>
            <a:cxnLst/>
            <a:rect l="l" t="t" r="r" b="b"/>
            <a:pathLst>
              <a:path w="7421108" h="1838258">
                <a:moveTo>
                  <a:pt x="0" y="0"/>
                </a:moveTo>
                <a:lnTo>
                  <a:pt x="7421109" y="0"/>
                </a:lnTo>
                <a:lnTo>
                  <a:pt x="7421109" y="1838258"/>
                </a:lnTo>
                <a:lnTo>
                  <a:pt x="0" y="1838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707620" y="759304"/>
            <a:ext cx="1032053" cy="2325976"/>
          </a:xfrm>
          <a:custGeom>
            <a:avLst/>
            <a:gdLst/>
            <a:ahLst/>
            <a:cxnLst/>
            <a:rect l="l" t="t" r="r" b="b"/>
            <a:pathLst>
              <a:path w="1032053" h="2325976">
                <a:moveTo>
                  <a:pt x="0" y="0"/>
                </a:moveTo>
                <a:lnTo>
                  <a:pt x="1032053" y="0"/>
                </a:lnTo>
                <a:lnTo>
                  <a:pt x="1032053" y="2325977"/>
                </a:lnTo>
                <a:lnTo>
                  <a:pt x="0" y="2325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928812" y="-15116"/>
            <a:ext cx="666464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10.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32084" y="93640"/>
            <a:ext cx="2574398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Color </a:t>
            </a: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System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78453" y="275977"/>
            <a:ext cx="1872758" cy="345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(Alpha </a:t>
            </a:r>
            <a:r>
              <a:rPr lang="en-US" sz="19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Channel</a:t>
            </a:r>
            <a:r>
              <a:rPr lang="en-US" sz="19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19248" y="900951"/>
            <a:ext cx="2512952" cy="3035846"/>
          </a:xfrm>
          <a:custGeom>
            <a:avLst/>
            <a:gdLst/>
            <a:ahLst/>
            <a:cxnLst/>
            <a:rect l="l" t="t" r="r" b="b"/>
            <a:pathLst>
              <a:path w="2512952" h="3035846">
                <a:moveTo>
                  <a:pt x="0" y="0"/>
                </a:moveTo>
                <a:lnTo>
                  <a:pt x="2512952" y="0"/>
                </a:lnTo>
                <a:lnTo>
                  <a:pt x="2512952" y="3035846"/>
                </a:lnTo>
                <a:lnTo>
                  <a:pt x="0" y="3035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96" b="-302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796378" y="-15116"/>
            <a:ext cx="585635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11.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20278" y="93640"/>
            <a:ext cx="2883179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3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Absolute </a:t>
            </a:r>
            <a:r>
              <a:rPr lang="en-US" sz="3199" spc="3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Units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3917" y="740350"/>
            <a:ext cx="90678" cy="1785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19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3917" y="2873950"/>
            <a:ext cx="90678" cy="1175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19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9667" y="939946"/>
            <a:ext cx="4908299" cy="340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Definition</a:t>
            </a:r>
            <a:r>
              <a:rPr lang="en-US" sz="19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9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Pixels (px)</a:t>
            </a: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are fixed-size units, representing a dot on a computer screen. </a:t>
            </a:r>
            <a:r>
              <a:rPr lang="en-US" sz="19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Precision</a:t>
            </a:r>
            <a:r>
              <a:rPr lang="en-US" sz="19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Allows for precise control over element dimensions. </a:t>
            </a:r>
            <a:r>
              <a:rPr lang="en-US" sz="19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Graphics &amp; Web Design</a:t>
            </a:r>
            <a:r>
              <a:rPr lang="en-US" sz="19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Commonly used in graphics and web design for setting font sizes, margins, and more. </a:t>
            </a:r>
            <a:r>
              <a:rPr lang="en-US" sz="19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Cross-Browser Consistency</a:t>
            </a:r>
            <a:r>
              <a:rPr lang="en-US" sz="19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Provides consistency across different browsers. </a:t>
            </a:r>
            <a:r>
              <a:rPr lang="en-US" sz="19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High-DPI Displays</a:t>
            </a:r>
            <a:r>
              <a:rPr lang="en-US" sz="19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Can vary in appearance on high-DPI (dots per inch) displays.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5988" y="854431"/>
            <a:ext cx="3457375" cy="2486587"/>
          </a:xfrm>
          <a:custGeom>
            <a:avLst/>
            <a:gdLst/>
            <a:ahLst/>
            <a:cxnLst/>
            <a:rect l="l" t="t" r="r" b="b"/>
            <a:pathLst>
              <a:path w="3457375" h="2486587">
                <a:moveTo>
                  <a:pt x="0" y="0"/>
                </a:moveTo>
                <a:lnTo>
                  <a:pt x="3457375" y="0"/>
                </a:lnTo>
                <a:lnTo>
                  <a:pt x="3457375" y="2486587"/>
                </a:lnTo>
                <a:lnTo>
                  <a:pt x="0" y="2486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106172" y="809939"/>
            <a:ext cx="3083966" cy="2622090"/>
          </a:xfrm>
          <a:custGeom>
            <a:avLst/>
            <a:gdLst/>
            <a:ahLst/>
            <a:cxnLst/>
            <a:rect l="l" t="t" r="r" b="b"/>
            <a:pathLst>
              <a:path w="3083966" h="2622090">
                <a:moveTo>
                  <a:pt x="0" y="0"/>
                </a:moveTo>
                <a:lnTo>
                  <a:pt x="3083966" y="0"/>
                </a:lnTo>
                <a:lnTo>
                  <a:pt x="3083966" y="2622090"/>
                </a:lnTo>
                <a:lnTo>
                  <a:pt x="0" y="2622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777203" y="-15116"/>
            <a:ext cx="666464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12.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80484" y="93640"/>
            <a:ext cx="4882648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3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Height &amp; Width </a:t>
            </a:r>
            <a:r>
              <a:rPr lang="en-US" sz="3199" spc="3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Property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1810" y="3610708"/>
            <a:ext cx="72542" cy="1015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56"/>
              </a:lnSpc>
            </a:pPr>
            <a:r>
              <a:rPr lang="en-US" sz="15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 •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7560" y="3604651"/>
            <a:ext cx="5981919" cy="125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6"/>
              </a:lnSpc>
            </a:pP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Dimensions Control</a:t>
            </a:r>
            <a:r>
              <a:rPr lang="en-US" sz="15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Used to specify the </a:t>
            </a:r>
            <a:r>
              <a:rPr lang="en-US" sz="15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height</a:t>
            </a:r>
            <a:r>
              <a:rPr lang="en-US" sz="15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and </a:t>
            </a:r>
            <a:r>
              <a:rPr lang="en-US" sz="15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width</a:t>
            </a:r>
            <a:r>
              <a:rPr lang="en-US" sz="15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of elements</a:t>
            </a:r>
            <a:r>
              <a:rPr lang="en-US" sz="1599">
                <a:solidFill>
                  <a:srgbClr val="374151"/>
                </a:solidFill>
                <a:latin typeface="Calibri (MS)"/>
                <a:ea typeface="Calibri (MS)"/>
                <a:cs typeface="Calibri (MS)"/>
                <a:sym typeface="Calibri (MS)"/>
              </a:rPr>
              <a:t>. </a:t>
            </a: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Unit Variability</a:t>
            </a:r>
            <a:r>
              <a:rPr lang="en-US" sz="15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Can use units like pixels (px) </a:t>
            </a: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Box Model Component</a:t>
            </a:r>
            <a:r>
              <a:rPr lang="en-US" sz="15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Influences padding, border, and margin. </a:t>
            </a: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Min and Max Values</a:t>
            </a:r>
            <a:r>
              <a:rPr lang="en-US" sz="15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Can utilize min-height, max-height, min-width, </a:t>
            </a:r>
          </a:p>
          <a:p>
            <a:pPr algn="l">
              <a:lnSpc>
                <a:spcPts val="1655"/>
              </a:lnSpc>
            </a:pPr>
            <a:r>
              <a:rPr lang="en-US" sz="15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and max-width to set restrictions on dimensions</a:t>
            </a:r>
            <a:r>
              <a:rPr lang="en-US" sz="1599">
                <a:solidFill>
                  <a:srgbClr val="374151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54831" y="838657"/>
            <a:ext cx="3565503" cy="1977009"/>
          </a:xfrm>
          <a:custGeom>
            <a:avLst/>
            <a:gdLst/>
            <a:ahLst/>
            <a:cxnLst/>
            <a:rect l="l" t="t" r="r" b="b"/>
            <a:pathLst>
              <a:path w="3565503" h="1977009">
                <a:moveTo>
                  <a:pt x="0" y="0"/>
                </a:moveTo>
                <a:lnTo>
                  <a:pt x="3565503" y="0"/>
                </a:lnTo>
                <a:lnTo>
                  <a:pt x="3565503" y="1977009"/>
                </a:lnTo>
                <a:lnTo>
                  <a:pt x="0" y="19770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354831" y="2900286"/>
            <a:ext cx="1631452" cy="2022072"/>
          </a:xfrm>
          <a:custGeom>
            <a:avLst/>
            <a:gdLst/>
            <a:ahLst/>
            <a:cxnLst/>
            <a:rect l="l" t="t" r="r" b="b"/>
            <a:pathLst>
              <a:path w="1631452" h="2022072">
                <a:moveTo>
                  <a:pt x="0" y="0"/>
                </a:moveTo>
                <a:lnTo>
                  <a:pt x="1631452" y="0"/>
                </a:lnTo>
                <a:lnTo>
                  <a:pt x="1631452" y="2022072"/>
                </a:lnTo>
                <a:lnTo>
                  <a:pt x="0" y="20220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590675" y="-15116"/>
            <a:ext cx="666464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13.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93947" y="93640"/>
            <a:ext cx="5263172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Background image </a:t>
            </a: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Property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8339" y="1055180"/>
            <a:ext cx="77076" cy="2630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16"/>
              </a:lnSpc>
            </a:pPr>
            <a:r>
              <a:rPr lang="en-US" sz="16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</a:t>
            </a:r>
          </a:p>
          <a:p>
            <a:pPr algn="just">
              <a:lnSpc>
                <a:spcPts val="4103"/>
              </a:lnSpc>
            </a:pPr>
            <a:r>
              <a:rPr lang="en-US" sz="16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 •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8339" y="4138613"/>
            <a:ext cx="77076" cy="321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1239" y="1038616"/>
            <a:ext cx="4654334" cy="81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4"/>
              </a:lnSpc>
            </a:pPr>
            <a:r>
              <a:rPr lang="en-US" sz="16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Usage</a:t>
            </a:r>
            <a:r>
              <a:rPr lang="en-US" sz="16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6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Adds an </a:t>
            </a:r>
            <a:r>
              <a:rPr lang="en-US" sz="16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image</a:t>
            </a:r>
            <a:r>
              <a:rPr lang="en-US" sz="16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as a background to elements. </a:t>
            </a:r>
            <a:r>
              <a:rPr lang="en-US" sz="16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Syntax</a:t>
            </a:r>
            <a:r>
              <a:rPr lang="en-US" sz="16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6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Defined using </a:t>
            </a:r>
            <a:r>
              <a:rPr lang="en-US" sz="16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background-image: url('path/to/image’);.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4089" y="1812808"/>
            <a:ext cx="4759976" cy="2889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4"/>
              </a:lnSpc>
            </a:pPr>
            <a:r>
              <a:rPr lang="en-US" sz="16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Repetition</a:t>
            </a:r>
            <a:r>
              <a:rPr lang="en-US" sz="16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6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Control image repetition using </a:t>
            </a:r>
          </a:p>
          <a:p>
            <a:pPr algn="l">
              <a:lnSpc>
                <a:spcPts val="2400"/>
              </a:lnSpc>
            </a:pPr>
            <a:r>
              <a:rPr lang="en-US" sz="1699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background-repeat</a:t>
            </a:r>
            <a:r>
              <a:rPr lang="en-US" sz="16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  <a:p>
            <a:pPr algn="l">
              <a:lnSpc>
                <a:spcPts val="1584"/>
              </a:lnSpc>
            </a:pPr>
            <a:r>
              <a:rPr lang="en-US" sz="16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Positioning</a:t>
            </a:r>
            <a:r>
              <a:rPr lang="en-US" sz="16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6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Adjust image position using </a:t>
            </a:r>
            <a:r>
              <a:rPr lang="en-US" sz="1699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background-</a:t>
            </a:r>
          </a:p>
          <a:p>
            <a:pPr algn="l">
              <a:lnSpc>
                <a:spcPts val="2447"/>
              </a:lnSpc>
            </a:pPr>
            <a:r>
              <a:rPr lang="en-US" sz="1699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position</a:t>
            </a:r>
            <a:r>
              <a:rPr lang="en-US" sz="16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  <a:p>
            <a:pPr algn="l">
              <a:lnSpc>
                <a:spcPts val="1727"/>
              </a:lnSpc>
            </a:pPr>
            <a:r>
              <a:rPr lang="en-US" sz="16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Size Control</a:t>
            </a:r>
            <a:r>
              <a:rPr lang="en-US" sz="16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6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Manipulate image size using </a:t>
            </a:r>
          </a:p>
          <a:p>
            <a:pPr algn="l">
              <a:lnSpc>
                <a:spcPts val="2082"/>
              </a:lnSpc>
            </a:pPr>
            <a:r>
              <a:rPr lang="en-US" sz="1699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background-size</a:t>
            </a:r>
            <a:r>
              <a:rPr lang="en-US" sz="16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 </a:t>
            </a:r>
            <a:r>
              <a:rPr lang="en-US" sz="16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Background-Attachment</a:t>
            </a:r>
            <a:r>
              <a:rPr lang="en-US" sz="16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6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Sets whether the background image </a:t>
            </a:r>
            <a:r>
              <a:rPr lang="en-US" sz="1699" dirty="0" err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scrolls</a:t>
            </a:r>
            <a:r>
              <a:rPr lang="en-US" sz="16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with</a:t>
            </a:r>
            <a:r>
              <a:rPr lang="en-US" sz="16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the element or remains fixed. </a:t>
            </a:r>
            <a:r>
              <a:rPr lang="en-US" sz="16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Shorthand</a:t>
            </a:r>
            <a:r>
              <a:rPr lang="en-US" sz="1699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(color, image, repeat, attachment, </a:t>
            </a:r>
          </a:p>
          <a:p>
            <a:pPr algn="l">
              <a:lnSpc>
                <a:spcPts val="1824"/>
              </a:lnSpc>
            </a:pPr>
            <a:r>
              <a:rPr lang="en-US" sz="1699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position)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9506" y="698592"/>
            <a:ext cx="5194183" cy="2865120"/>
          </a:xfrm>
          <a:custGeom>
            <a:avLst/>
            <a:gdLst/>
            <a:ahLst/>
            <a:cxnLst/>
            <a:rect l="l" t="t" r="r" b="b"/>
            <a:pathLst>
              <a:path w="5194183" h="2865120">
                <a:moveTo>
                  <a:pt x="0" y="0"/>
                </a:moveTo>
                <a:lnTo>
                  <a:pt x="5194183" y="0"/>
                </a:lnTo>
                <a:lnTo>
                  <a:pt x="5194183" y="2865120"/>
                </a:lnTo>
                <a:lnTo>
                  <a:pt x="0" y="2865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817019" y="-66932"/>
            <a:ext cx="3577009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5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1.</a:t>
            </a:r>
            <a:r>
              <a:rPr lang="en-US" sz="3900" spc="15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3900" spc="15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Basic</a:t>
            </a:r>
            <a:r>
              <a:rPr lang="en-US" sz="3900" spc="15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Syntax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2555" y="3806161"/>
            <a:ext cx="72542" cy="1005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95"/>
              </a:lnSpc>
            </a:pPr>
            <a:r>
              <a:rPr lang="en-US" sz="15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</a:t>
            </a:r>
          </a:p>
          <a:p>
            <a:pPr algn="just">
              <a:lnSpc>
                <a:spcPts val="3999"/>
              </a:lnSpc>
            </a:pPr>
            <a:r>
              <a:rPr lang="en-US" sz="15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5455" y="3787188"/>
            <a:ext cx="6230017" cy="1242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5"/>
              </a:lnSpc>
            </a:pPr>
            <a:r>
              <a:rPr lang="en-US" sz="1599" spc="4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Selector</a:t>
            </a:r>
            <a:r>
              <a:rPr lang="en-US" sz="1599" spc="4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: The HTML element that you want to style. </a:t>
            </a:r>
            <a:r>
              <a:rPr lang="en-US" sz="1599" spc="4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Property</a:t>
            </a:r>
            <a:r>
              <a:rPr lang="en-US" sz="1599" spc="4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: The attribute you want to change (like font, color, etc.).</a:t>
            </a:r>
          </a:p>
          <a:p>
            <a:pPr algn="l">
              <a:lnSpc>
                <a:spcPts val="1655"/>
              </a:lnSpc>
            </a:pPr>
            <a:r>
              <a:rPr lang="en-US" sz="1599" spc="1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Value</a:t>
            </a:r>
            <a:r>
              <a:rPr lang="en-US" sz="1599" spc="1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: The specific style you want to apply to the property (like </a:t>
            </a:r>
          </a:p>
          <a:p>
            <a:pPr algn="l">
              <a:lnSpc>
                <a:spcPts val="2135"/>
              </a:lnSpc>
            </a:pPr>
            <a:r>
              <a:rPr lang="en-US" sz="15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red, bold, etc.).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0116" y="844296"/>
            <a:ext cx="8614439" cy="2548652"/>
          </a:xfrm>
          <a:custGeom>
            <a:avLst/>
            <a:gdLst/>
            <a:ahLst/>
            <a:cxnLst/>
            <a:rect l="l" t="t" r="r" b="b"/>
            <a:pathLst>
              <a:path w="8614439" h="2548652">
                <a:moveTo>
                  <a:pt x="0" y="0"/>
                </a:moveTo>
                <a:lnTo>
                  <a:pt x="8614438" y="0"/>
                </a:lnTo>
                <a:lnTo>
                  <a:pt x="8614438" y="2548652"/>
                </a:lnTo>
                <a:lnTo>
                  <a:pt x="0" y="25486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442372" y="-15116"/>
            <a:ext cx="666464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14.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45644" y="93640"/>
            <a:ext cx="3525717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Visibility </a:t>
            </a: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Property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6955" y="3641198"/>
            <a:ext cx="72542" cy="1015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56"/>
              </a:lnSpc>
            </a:pPr>
            <a:r>
              <a:rPr lang="en-US" sz="15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 •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2705" y="3635131"/>
            <a:ext cx="5905033" cy="1018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6"/>
              </a:lnSpc>
            </a:pP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Usage</a:t>
            </a:r>
            <a:r>
              <a:rPr lang="en-US" sz="15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Controls the </a:t>
            </a:r>
            <a:r>
              <a:rPr lang="en-US" sz="15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visibility</a:t>
            </a:r>
            <a:r>
              <a:rPr lang="en-US" sz="15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of elements without changing the layout. </a:t>
            </a: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Values</a:t>
            </a:r>
            <a:r>
              <a:rPr lang="en-US" sz="15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Can take visible, hidden, or collapse as values. </a:t>
            </a: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Space Occupancy</a:t>
            </a:r>
            <a:r>
              <a:rPr lang="en-US" sz="15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Even when hidden, the element </a:t>
            </a:r>
            <a:r>
              <a:rPr lang="en-US" sz="15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occupies space</a:t>
            </a:r>
            <a:r>
              <a:rPr lang="en-US" sz="15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 </a:t>
            </a: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Interactivity</a:t>
            </a:r>
            <a:r>
              <a:rPr lang="en-US" sz="15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Hidden elements are not accessible to </a:t>
            </a:r>
            <a:r>
              <a:rPr lang="en-US" sz="15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user interactions</a:t>
            </a:r>
            <a:r>
              <a:rPr lang="en-US" sz="15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3650" y="826818"/>
            <a:ext cx="5024685" cy="2771575"/>
          </a:xfrm>
          <a:custGeom>
            <a:avLst/>
            <a:gdLst/>
            <a:ahLst/>
            <a:cxnLst/>
            <a:rect l="l" t="t" r="r" b="b"/>
            <a:pathLst>
              <a:path w="5024685" h="2771575">
                <a:moveTo>
                  <a:pt x="0" y="0"/>
                </a:moveTo>
                <a:lnTo>
                  <a:pt x="5024685" y="0"/>
                </a:lnTo>
                <a:lnTo>
                  <a:pt x="5024685" y="2771575"/>
                </a:lnTo>
                <a:lnTo>
                  <a:pt x="0" y="2771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648020" y="754780"/>
            <a:ext cx="3075346" cy="2946311"/>
          </a:xfrm>
          <a:custGeom>
            <a:avLst/>
            <a:gdLst/>
            <a:ahLst/>
            <a:cxnLst/>
            <a:rect l="l" t="t" r="r" b="b"/>
            <a:pathLst>
              <a:path w="3075346" h="2946311">
                <a:moveTo>
                  <a:pt x="0" y="0"/>
                </a:moveTo>
                <a:lnTo>
                  <a:pt x="3075346" y="0"/>
                </a:lnTo>
                <a:lnTo>
                  <a:pt x="3075346" y="2946311"/>
                </a:lnTo>
                <a:lnTo>
                  <a:pt x="0" y="29463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081212" y="-15116"/>
            <a:ext cx="3233757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5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15.</a:t>
            </a:r>
            <a:r>
              <a:rPr lang="en-US" sz="3900" spc="15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Text-Align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03847" y="93640"/>
            <a:ext cx="1692726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Property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4710" y="3515458"/>
            <a:ext cx="72542" cy="1183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91"/>
              </a:lnSpc>
            </a:pPr>
            <a:r>
              <a:rPr lang="en-US" sz="15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</a:t>
            </a:r>
          </a:p>
          <a:p>
            <a:pPr algn="just">
              <a:lnSpc>
                <a:spcPts val="799"/>
              </a:lnSpc>
            </a:pPr>
            <a:r>
              <a:rPr lang="en-US" sz="15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0460" y="3680851"/>
            <a:ext cx="4932636" cy="1248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43"/>
              </a:lnSpc>
            </a:pP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Usage</a:t>
            </a:r>
            <a:r>
              <a:rPr lang="en-US" sz="15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Controls the horizontal alignment of text within an element. </a:t>
            </a: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Values</a:t>
            </a:r>
            <a:r>
              <a:rPr lang="en-US" sz="15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Can take values like left, right, center, and justify. </a:t>
            </a: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Visual Appeal</a:t>
            </a:r>
            <a:r>
              <a:rPr lang="en-US" sz="15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Enhances readability and visual appeal by </a:t>
            </a:r>
          </a:p>
          <a:p>
            <a:pPr algn="just">
              <a:lnSpc>
                <a:spcPts val="1703"/>
              </a:lnSpc>
            </a:pPr>
            <a:r>
              <a:rPr lang="en-US" sz="15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organizing text neatly.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094" y="769315"/>
            <a:ext cx="4675889" cy="2987907"/>
          </a:xfrm>
          <a:custGeom>
            <a:avLst/>
            <a:gdLst/>
            <a:ahLst/>
            <a:cxnLst/>
            <a:rect l="l" t="t" r="r" b="b"/>
            <a:pathLst>
              <a:path w="4675889" h="2987907">
                <a:moveTo>
                  <a:pt x="0" y="0"/>
                </a:moveTo>
                <a:lnTo>
                  <a:pt x="4675890" y="0"/>
                </a:lnTo>
                <a:lnTo>
                  <a:pt x="4675890" y="2987907"/>
                </a:lnTo>
                <a:lnTo>
                  <a:pt x="0" y="2987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432498" y="763029"/>
            <a:ext cx="3146031" cy="2987907"/>
          </a:xfrm>
          <a:custGeom>
            <a:avLst/>
            <a:gdLst/>
            <a:ahLst/>
            <a:cxnLst/>
            <a:rect l="l" t="t" r="r" b="b"/>
            <a:pathLst>
              <a:path w="3146031" h="2987907">
                <a:moveTo>
                  <a:pt x="0" y="0"/>
                </a:moveTo>
                <a:lnTo>
                  <a:pt x="3146031" y="0"/>
                </a:lnTo>
                <a:lnTo>
                  <a:pt x="3146031" y="2987906"/>
                </a:lnTo>
                <a:lnTo>
                  <a:pt x="0" y="2987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318422" y="-15116"/>
            <a:ext cx="4943618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5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16.</a:t>
            </a:r>
            <a:r>
              <a:rPr lang="en-US" sz="3900" spc="15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Text-Decoration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66647" y="93640"/>
            <a:ext cx="1692726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Property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7534" y="3934177"/>
            <a:ext cx="72542" cy="749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95"/>
              </a:lnSpc>
            </a:pPr>
            <a:r>
              <a:rPr lang="en-US" sz="15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284" y="3918595"/>
            <a:ext cx="5941266" cy="1011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6"/>
              </a:lnSpc>
            </a:pP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Usage</a:t>
            </a:r>
            <a:r>
              <a:rPr lang="en-US" sz="15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Modifies the appearance of inline text. </a:t>
            </a: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Values</a:t>
            </a:r>
            <a:r>
              <a:rPr lang="en-US" sz="15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Options include </a:t>
            </a:r>
            <a:r>
              <a:rPr lang="en-US" sz="15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none, underline, overline, </a:t>
            </a:r>
            <a:r>
              <a:rPr lang="en-US" sz="15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and</a:t>
            </a:r>
            <a:r>
              <a:rPr lang="en-US" sz="15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line-through</a:t>
            </a:r>
            <a:r>
              <a:rPr lang="en-US" sz="15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. </a:t>
            </a: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Hyperlinks</a:t>
            </a:r>
            <a:r>
              <a:rPr lang="en-US" sz="15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Commonly used to remove underlines from hyperlinks for aesthetic purposes.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4235" y="704040"/>
            <a:ext cx="8613658" cy="4170569"/>
          </a:xfrm>
          <a:custGeom>
            <a:avLst/>
            <a:gdLst/>
            <a:ahLst/>
            <a:cxnLst/>
            <a:rect l="l" t="t" r="r" b="b"/>
            <a:pathLst>
              <a:path w="8613658" h="4170569">
                <a:moveTo>
                  <a:pt x="0" y="0"/>
                </a:moveTo>
                <a:lnTo>
                  <a:pt x="8613658" y="0"/>
                </a:lnTo>
                <a:lnTo>
                  <a:pt x="8613658" y="4170569"/>
                </a:lnTo>
                <a:lnTo>
                  <a:pt x="0" y="41705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358103" y="5248"/>
            <a:ext cx="5847979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16.</a:t>
            </a:r>
            <a:r>
              <a:rPr lang="en-US" sz="31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Text-Decoration </a:t>
            </a: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Property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92153" y="203692"/>
            <a:ext cx="707117" cy="32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(style)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6071" y="802567"/>
            <a:ext cx="5403352" cy="3631292"/>
          </a:xfrm>
          <a:custGeom>
            <a:avLst/>
            <a:gdLst/>
            <a:ahLst/>
            <a:cxnLst/>
            <a:rect l="l" t="t" r="r" b="b"/>
            <a:pathLst>
              <a:path w="5403352" h="3631292">
                <a:moveTo>
                  <a:pt x="0" y="0"/>
                </a:moveTo>
                <a:lnTo>
                  <a:pt x="5403351" y="0"/>
                </a:lnTo>
                <a:lnTo>
                  <a:pt x="5403351" y="3631292"/>
                </a:lnTo>
                <a:lnTo>
                  <a:pt x="0" y="3631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755481" y="802567"/>
            <a:ext cx="3388519" cy="3249740"/>
          </a:xfrm>
          <a:custGeom>
            <a:avLst/>
            <a:gdLst/>
            <a:ahLst/>
            <a:cxnLst/>
            <a:rect l="l" t="t" r="r" b="b"/>
            <a:pathLst>
              <a:path w="3388519" h="3249740">
                <a:moveTo>
                  <a:pt x="0" y="0"/>
                </a:moveTo>
                <a:lnTo>
                  <a:pt x="3388519" y="0"/>
                </a:lnTo>
                <a:lnTo>
                  <a:pt x="3388519" y="3249739"/>
                </a:lnTo>
                <a:lnTo>
                  <a:pt x="0" y="3249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355722" y="5248"/>
            <a:ext cx="5847979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16.</a:t>
            </a:r>
            <a:r>
              <a:rPr lang="en-US" sz="31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Text-Decoration </a:t>
            </a: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Property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89772" y="203692"/>
            <a:ext cx="712251" cy="32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(color)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251" y="848611"/>
            <a:ext cx="3832889" cy="2934357"/>
          </a:xfrm>
          <a:custGeom>
            <a:avLst/>
            <a:gdLst/>
            <a:ahLst/>
            <a:cxnLst/>
            <a:rect l="l" t="t" r="r" b="b"/>
            <a:pathLst>
              <a:path w="3832889" h="2934357">
                <a:moveTo>
                  <a:pt x="0" y="0"/>
                </a:moveTo>
                <a:lnTo>
                  <a:pt x="3832889" y="0"/>
                </a:lnTo>
                <a:lnTo>
                  <a:pt x="3832889" y="2934357"/>
                </a:lnTo>
                <a:lnTo>
                  <a:pt x="0" y="2934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782704" y="756542"/>
            <a:ext cx="3085005" cy="2993155"/>
          </a:xfrm>
          <a:custGeom>
            <a:avLst/>
            <a:gdLst/>
            <a:ahLst/>
            <a:cxnLst/>
            <a:rect l="l" t="t" r="r" b="b"/>
            <a:pathLst>
              <a:path w="3085005" h="2993155">
                <a:moveTo>
                  <a:pt x="0" y="0"/>
                </a:moveTo>
                <a:lnTo>
                  <a:pt x="3085004" y="0"/>
                </a:lnTo>
                <a:lnTo>
                  <a:pt x="3085004" y="2993155"/>
                </a:lnTo>
                <a:lnTo>
                  <a:pt x="0" y="29931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718472" y="-15116"/>
            <a:ext cx="666464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17.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21744" y="93640"/>
            <a:ext cx="5002473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Text-Transform </a:t>
            </a: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Property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8656" y="4000433"/>
            <a:ext cx="63475" cy="89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703"/>
              </a:lnSpc>
            </a:pPr>
            <a:r>
              <a:rPr lang="en-US" sz="13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 •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4406" y="3986794"/>
            <a:ext cx="6067892" cy="908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3"/>
              </a:lnSpc>
            </a:pPr>
            <a:r>
              <a:rPr lang="en-US" sz="1399" b="1" spc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Usage</a:t>
            </a:r>
            <a:r>
              <a:rPr lang="en-US" sz="1399" spc="1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399" spc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Controls the </a:t>
            </a:r>
            <a:r>
              <a:rPr lang="en-US" sz="1399" spc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capitalization</a:t>
            </a:r>
            <a:r>
              <a:rPr lang="en-US" sz="1399" spc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of text. </a:t>
            </a:r>
            <a:r>
              <a:rPr lang="en-US" sz="1399" b="1" spc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Common Values</a:t>
            </a:r>
            <a:r>
              <a:rPr lang="en-US" sz="1399" spc="1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399" spc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Can be </a:t>
            </a:r>
            <a:r>
              <a:rPr lang="en-US" sz="1399" spc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uppercase, lowercase, </a:t>
            </a:r>
            <a:r>
              <a:rPr lang="en-US" sz="1399" spc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or</a:t>
            </a:r>
            <a:r>
              <a:rPr lang="en-US" sz="1399" spc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capitalize</a:t>
            </a:r>
            <a:r>
              <a:rPr lang="en-US" sz="1399" spc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. </a:t>
            </a:r>
            <a:r>
              <a:rPr lang="en-US" sz="1399" b="1" spc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None Value</a:t>
            </a:r>
            <a:r>
              <a:rPr lang="en-US" sz="1399" spc="1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399" spc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none value </a:t>
            </a:r>
            <a:r>
              <a:rPr lang="en-US" sz="1399" spc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disables</a:t>
            </a:r>
            <a:r>
              <a:rPr lang="en-US" sz="1399" spc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text transformations. </a:t>
            </a:r>
            <a:r>
              <a:rPr lang="en-US" sz="1399" b="1" spc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Typography</a:t>
            </a:r>
            <a:r>
              <a:rPr lang="en-US" sz="1399" spc="1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399" spc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Useful for setting text style and improving </a:t>
            </a:r>
            <a:r>
              <a:rPr lang="en-US" sz="1399" spc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typography</a:t>
            </a:r>
            <a:r>
              <a:rPr lang="en-US" sz="1399" spc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in web design.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6685" y="782831"/>
            <a:ext cx="7214816" cy="3052886"/>
          </a:xfrm>
          <a:custGeom>
            <a:avLst/>
            <a:gdLst/>
            <a:ahLst/>
            <a:cxnLst/>
            <a:rect l="l" t="t" r="r" b="b"/>
            <a:pathLst>
              <a:path w="7214816" h="3052886">
                <a:moveTo>
                  <a:pt x="0" y="0"/>
                </a:moveTo>
                <a:lnTo>
                  <a:pt x="7214816" y="0"/>
                </a:lnTo>
                <a:lnTo>
                  <a:pt x="7214816" y="3052886"/>
                </a:lnTo>
                <a:lnTo>
                  <a:pt x="0" y="3052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3076575" y="-15116"/>
            <a:ext cx="666464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18.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79847" y="93640"/>
            <a:ext cx="2230831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Line </a:t>
            </a: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Height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7071" y="3952465"/>
            <a:ext cx="72542" cy="749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95"/>
              </a:lnSpc>
            </a:pPr>
            <a:r>
              <a:rPr lang="en-US" sz="15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2821" y="3936883"/>
            <a:ext cx="5905490" cy="100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3"/>
              </a:lnSpc>
            </a:pP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Usage</a:t>
            </a:r>
            <a:r>
              <a:rPr lang="en-US" sz="15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Adjusts the amount of </a:t>
            </a:r>
            <a:r>
              <a:rPr lang="en-US" sz="15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space above and below</a:t>
            </a:r>
            <a:r>
              <a:rPr lang="en-US" sz="15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inline elements. </a:t>
            </a: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Readability</a:t>
            </a:r>
            <a:r>
              <a:rPr lang="en-US" sz="15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Enhances text readability by preventing overcrowding. </a:t>
            </a: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Vertical Spacing</a:t>
            </a:r>
            <a:r>
              <a:rPr lang="en-US" sz="15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Useful for </a:t>
            </a:r>
            <a:r>
              <a:rPr lang="en-US" sz="15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controlling vertical spacing </a:t>
            </a:r>
            <a:r>
              <a:rPr lang="en-US" sz="15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between lines of text.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4077" y="900951"/>
            <a:ext cx="3975164" cy="2906840"/>
          </a:xfrm>
          <a:custGeom>
            <a:avLst/>
            <a:gdLst/>
            <a:ahLst/>
            <a:cxnLst/>
            <a:rect l="l" t="t" r="r" b="b"/>
            <a:pathLst>
              <a:path w="3975164" h="2906840">
                <a:moveTo>
                  <a:pt x="0" y="0"/>
                </a:moveTo>
                <a:lnTo>
                  <a:pt x="3975163" y="0"/>
                </a:lnTo>
                <a:lnTo>
                  <a:pt x="3975163" y="2906839"/>
                </a:lnTo>
                <a:lnTo>
                  <a:pt x="0" y="29068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433230" y="807063"/>
            <a:ext cx="3719608" cy="3047895"/>
          </a:xfrm>
          <a:custGeom>
            <a:avLst/>
            <a:gdLst/>
            <a:ahLst/>
            <a:cxnLst/>
            <a:rect l="l" t="t" r="r" b="b"/>
            <a:pathLst>
              <a:path w="3719608" h="3047895">
                <a:moveTo>
                  <a:pt x="0" y="0"/>
                </a:moveTo>
                <a:lnTo>
                  <a:pt x="3719608" y="0"/>
                </a:lnTo>
                <a:lnTo>
                  <a:pt x="3719608" y="3047895"/>
                </a:lnTo>
                <a:lnTo>
                  <a:pt x="0" y="3047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146297" y="-15116"/>
            <a:ext cx="666464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19.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49578" y="93640"/>
            <a:ext cx="2823220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Font </a:t>
            </a: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Property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18172" y="275977"/>
            <a:ext cx="1304592" cy="345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1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(font-size)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2322" y="4043105"/>
            <a:ext cx="63475" cy="89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703"/>
              </a:lnSpc>
            </a:pPr>
            <a:r>
              <a:rPr lang="en-US" sz="13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</a:t>
            </a:r>
          </a:p>
          <a:p>
            <a:pPr algn="just">
              <a:lnSpc>
                <a:spcPts val="3499"/>
              </a:lnSpc>
            </a:pPr>
            <a:r>
              <a:rPr lang="en-US" sz="13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8072" y="4029466"/>
            <a:ext cx="6068016" cy="904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3"/>
              </a:lnSpc>
            </a:pPr>
            <a:r>
              <a:rPr lang="en-US" sz="13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Usage</a:t>
            </a:r>
            <a:r>
              <a:rPr lang="en-US" sz="13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3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Sets the </a:t>
            </a:r>
            <a:r>
              <a:rPr lang="en-US" sz="13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size of the font </a:t>
            </a:r>
            <a:r>
              <a:rPr lang="en-US" sz="13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in web content. </a:t>
            </a:r>
            <a:r>
              <a:rPr lang="en-US" sz="13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Responsiveness</a:t>
            </a:r>
            <a:r>
              <a:rPr lang="en-US" sz="13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3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Helps in creating </a:t>
            </a:r>
            <a:r>
              <a:rPr lang="en-US" sz="13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responsive designs </a:t>
            </a:r>
            <a:r>
              <a:rPr lang="en-US" sz="13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adaptable to various screen </a:t>
            </a:r>
            <a:r>
              <a:rPr lang="en-US" sz="13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sizes. </a:t>
            </a:r>
            <a:r>
              <a:rPr lang="en-US" sz="13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Readability</a:t>
            </a:r>
            <a:r>
              <a:rPr lang="en-US" sz="13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3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Crucial for ensuring the </a:t>
            </a:r>
            <a:r>
              <a:rPr lang="en-US" sz="13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readability</a:t>
            </a:r>
            <a:r>
              <a:rPr lang="en-US" sz="13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of text on websites.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890" y="710851"/>
            <a:ext cx="8232362" cy="3287630"/>
          </a:xfrm>
          <a:custGeom>
            <a:avLst/>
            <a:gdLst/>
            <a:ahLst/>
            <a:cxnLst/>
            <a:rect l="l" t="t" r="r" b="b"/>
            <a:pathLst>
              <a:path w="8232362" h="3287630">
                <a:moveTo>
                  <a:pt x="0" y="0"/>
                </a:moveTo>
                <a:lnTo>
                  <a:pt x="8232362" y="0"/>
                </a:lnTo>
                <a:lnTo>
                  <a:pt x="8232362" y="3287630"/>
                </a:lnTo>
                <a:lnTo>
                  <a:pt x="0" y="3287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989934" y="-15116"/>
            <a:ext cx="666464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19.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93206" y="93640"/>
            <a:ext cx="2823220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Font </a:t>
            </a: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Property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61809" y="275977"/>
            <a:ext cx="1623736" cy="345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(font-weight)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2330" y="4094921"/>
            <a:ext cx="63475" cy="680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703"/>
              </a:lnSpc>
            </a:pPr>
            <a:r>
              <a:rPr lang="en-US" sz="13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8080" y="4081282"/>
            <a:ext cx="6250562" cy="69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3"/>
              </a:lnSpc>
            </a:pPr>
            <a:r>
              <a:rPr lang="en-US" sz="13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Usage</a:t>
            </a:r>
            <a:r>
              <a:rPr lang="en-US" sz="13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3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Defines the </a:t>
            </a:r>
            <a:r>
              <a:rPr lang="en-US" sz="13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thickness</a:t>
            </a:r>
            <a:r>
              <a:rPr lang="en-US" sz="13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of characters in a font. </a:t>
            </a:r>
            <a:r>
              <a:rPr lang="en-US" sz="13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Values</a:t>
            </a:r>
            <a:r>
              <a:rPr lang="en-US" sz="13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3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Can take values like </a:t>
            </a:r>
            <a:r>
              <a:rPr lang="en-US" sz="13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normal, bold, bolder</a:t>
            </a:r>
            <a:r>
              <a:rPr lang="en-US" sz="13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, or numeric values </a:t>
            </a:r>
            <a:r>
              <a:rPr lang="en-US" sz="13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(100 to 900). </a:t>
            </a:r>
            <a:r>
              <a:rPr lang="en-US" sz="13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Text Emphasis</a:t>
            </a:r>
            <a:r>
              <a:rPr lang="en-US" sz="13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3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Utilized to emphasize text or </a:t>
            </a:r>
            <a:r>
              <a:rPr lang="en-US" sz="13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create contrast </a:t>
            </a:r>
            <a:r>
              <a:rPr lang="en-US" sz="13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between text elements.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511" y="736778"/>
            <a:ext cx="8614210" cy="3152213"/>
          </a:xfrm>
          <a:custGeom>
            <a:avLst/>
            <a:gdLst/>
            <a:ahLst/>
            <a:cxnLst/>
            <a:rect l="l" t="t" r="r" b="b"/>
            <a:pathLst>
              <a:path w="8614210" h="3152213">
                <a:moveTo>
                  <a:pt x="0" y="0"/>
                </a:moveTo>
                <a:lnTo>
                  <a:pt x="8614210" y="0"/>
                </a:lnTo>
                <a:lnTo>
                  <a:pt x="8614210" y="3152213"/>
                </a:lnTo>
                <a:lnTo>
                  <a:pt x="0" y="3152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089947" y="-15116"/>
            <a:ext cx="666464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19.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93219" y="93640"/>
            <a:ext cx="2823220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Font </a:t>
            </a: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Property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61822" y="275977"/>
            <a:ext cx="1419501" cy="345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(font-style)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2348" y="4119305"/>
            <a:ext cx="63475" cy="680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703"/>
              </a:lnSpc>
            </a:pPr>
            <a:r>
              <a:rPr lang="en-US" sz="13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8098" y="4115191"/>
            <a:ext cx="5118440" cy="889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2"/>
              </a:lnSpc>
            </a:pPr>
            <a:r>
              <a:rPr lang="en-US" sz="1399" b="1" spc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Usage</a:t>
            </a:r>
            <a:r>
              <a:rPr lang="en-US" sz="1399" spc="1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399" spc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Controls the </a:t>
            </a:r>
            <a:r>
              <a:rPr lang="en-US" sz="1399" spc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style</a:t>
            </a:r>
            <a:r>
              <a:rPr lang="en-US" sz="1399" spc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of the font, mainly affecting its inclination. </a:t>
            </a:r>
            <a:r>
              <a:rPr lang="en-US" sz="1399" b="1" spc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Values</a:t>
            </a:r>
            <a:r>
              <a:rPr lang="en-US" sz="1399" spc="1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399" spc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Common values are </a:t>
            </a:r>
            <a:r>
              <a:rPr lang="en-US" sz="1399" spc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normal, italic, </a:t>
            </a:r>
            <a:r>
              <a:rPr lang="en-US" sz="1399" spc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and</a:t>
            </a:r>
            <a:r>
              <a:rPr lang="en-US" sz="1399" spc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oblique</a:t>
            </a:r>
            <a:r>
              <a:rPr lang="en-US" sz="1399" spc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. </a:t>
            </a:r>
            <a:r>
              <a:rPr lang="en-US" sz="1399" b="1" spc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Text Formatting</a:t>
            </a:r>
            <a:r>
              <a:rPr lang="en-US" sz="1399" spc="1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399" spc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Useful for </a:t>
            </a:r>
            <a:r>
              <a:rPr lang="en-US" sz="1399" spc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highlighting</a:t>
            </a:r>
            <a:r>
              <a:rPr lang="en-US" sz="1399" spc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or distinguishing certain text segments.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840" y="697935"/>
            <a:ext cx="8688191" cy="3292497"/>
          </a:xfrm>
          <a:custGeom>
            <a:avLst/>
            <a:gdLst/>
            <a:ahLst/>
            <a:cxnLst/>
            <a:rect l="l" t="t" r="r" b="b"/>
            <a:pathLst>
              <a:path w="8688191" h="3292497">
                <a:moveTo>
                  <a:pt x="0" y="0"/>
                </a:moveTo>
                <a:lnTo>
                  <a:pt x="8688191" y="0"/>
                </a:lnTo>
                <a:lnTo>
                  <a:pt x="8688191" y="3292497"/>
                </a:lnTo>
                <a:lnTo>
                  <a:pt x="0" y="3292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590009" y="-66932"/>
            <a:ext cx="4040753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1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2.</a:t>
            </a:r>
            <a:r>
              <a:rPr lang="en-US" sz="3900" spc="11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3900" spc="11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Color</a:t>
            </a:r>
            <a:r>
              <a:rPr lang="en-US" sz="3900" spc="11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Property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1261" y="3886933"/>
            <a:ext cx="72542" cy="952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87"/>
              </a:lnSpc>
            </a:pPr>
            <a:r>
              <a:rPr lang="en-US" sz="15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4161" y="4060031"/>
            <a:ext cx="5312235" cy="992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568" spc="28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Definition: </a:t>
            </a:r>
            <a:r>
              <a:rPr lang="en-US" sz="1568" spc="28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The CSS color property defines the text color or foreground color in an HTML element. </a:t>
            </a:r>
            <a:r>
              <a:rPr lang="en-US" sz="1568" spc="28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Enhancement: </a:t>
            </a:r>
            <a:r>
              <a:rPr lang="en-US" sz="1568" spc="28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Use it to emphasize sections and </a:t>
            </a:r>
          </a:p>
          <a:p>
            <a:pPr algn="l">
              <a:lnSpc>
                <a:spcPts val="1703"/>
              </a:lnSpc>
            </a:pPr>
            <a:r>
              <a:rPr lang="en-US" sz="1568" spc="31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elevate webpage aesthetics.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88599" y="926916"/>
            <a:ext cx="2114693" cy="3343961"/>
          </a:xfrm>
          <a:custGeom>
            <a:avLst/>
            <a:gdLst/>
            <a:ahLst/>
            <a:cxnLst/>
            <a:rect l="l" t="t" r="r" b="b"/>
            <a:pathLst>
              <a:path w="2114693" h="3343961">
                <a:moveTo>
                  <a:pt x="0" y="0"/>
                </a:moveTo>
                <a:lnTo>
                  <a:pt x="2114693" y="0"/>
                </a:lnTo>
                <a:lnTo>
                  <a:pt x="2114693" y="3343961"/>
                </a:lnTo>
                <a:lnTo>
                  <a:pt x="0" y="3343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3033712" y="-15116"/>
            <a:ext cx="747608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20.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16366" y="93640"/>
            <a:ext cx="2238527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Font </a:t>
            </a: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Family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1018" y="725443"/>
            <a:ext cx="81610" cy="1611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03"/>
              </a:lnSpc>
            </a:pPr>
            <a:r>
              <a:rPr lang="en-US" sz="18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1018" y="3094501"/>
            <a:ext cx="81610" cy="345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1018" y="3908317"/>
            <a:ext cx="81610" cy="345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6768" y="917458"/>
            <a:ext cx="4506925" cy="388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1800" b="1" spc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Usage</a:t>
            </a:r>
            <a:r>
              <a:rPr lang="en-US" sz="1800" spc="1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 spc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Defines which font should be used for text within an element. </a:t>
            </a:r>
            <a:r>
              <a:rPr lang="en-US" sz="1800" b="1" spc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Specific Fonts</a:t>
            </a:r>
            <a:r>
              <a:rPr lang="en-US" sz="1800" spc="1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 spc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Common choices include Arial, Segoe UI, Times New Roman, and others. </a:t>
            </a:r>
            <a:r>
              <a:rPr lang="en-US" sz="1800" b="1" spc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Fallback Mechanism</a:t>
            </a:r>
            <a:r>
              <a:rPr lang="en-US" sz="1800" spc="1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 spc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Incorporate a fallback font family in case the primary font is unavailable; helps in maintaining the site </a:t>
            </a:r>
          </a:p>
          <a:p>
            <a:pPr algn="l">
              <a:lnSpc>
                <a:spcPts val="2399"/>
              </a:lnSpc>
            </a:pPr>
            <a:r>
              <a:rPr lang="en-US" sz="1800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aesthetics.</a:t>
            </a:r>
          </a:p>
          <a:p>
            <a:pPr algn="l">
              <a:lnSpc>
                <a:spcPts val="2136"/>
              </a:lnSpc>
            </a:pPr>
            <a:r>
              <a:rPr lang="en-US" sz="1800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Web Safe Fonts</a:t>
            </a:r>
            <a:r>
              <a:rPr lang="en-US" sz="180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Employ web-safe fonts to ensure consistency across different browsers and operating systems. </a:t>
            </a:r>
            <a:r>
              <a:rPr lang="en-US" sz="1800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Generic Family</a:t>
            </a:r>
            <a:r>
              <a:rPr lang="en-US" sz="180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Always end the font family list with a generic family like serif or sans-serif as a last resort option.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8827" y="849582"/>
            <a:ext cx="8743779" cy="2865968"/>
          </a:xfrm>
          <a:custGeom>
            <a:avLst/>
            <a:gdLst/>
            <a:ahLst/>
            <a:cxnLst/>
            <a:rect l="l" t="t" r="r" b="b"/>
            <a:pathLst>
              <a:path w="8743779" h="2865968">
                <a:moveTo>
                  <a:pt x="0" y="0"/>
                </a:moveTo>
                <a:lnTo>
                  <a:pt x="8743779" y="0"/>
                </a:lnTo>
                <a:lnTo>
                  <a:pt x="8743779" y="2865968"/>
                </a:lnTo>
                <a:lnTo>
                  <a:pt x="0" y="2865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3033712" y="-15116"/>
            <a:ext cx="747608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20.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16366" y="93640"/>
            <a:ext cx="2238527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Font </a:t>
            </a: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Family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459" y="900951"/>
            <a:ext cx="5367071" cy="2662180"/>
          </a:xfrm>
          <a:custGeom>
            <a:avLst/>
            <a:gdLst/>
            <a:ahLst/>
            <a:cxnLst/>
            <a:rect l="l" t="t" r="r" b="b"/>
            <a:pathLst>
              <a:path w="5367071" h="2662180">
                <a:moveTo>
                  <a:pt x="0" y="0"/>
                </a:moveTo>
                <a:lnTo>
                  <a:pt x="5367070" y="0"/>
                </a:lnTo>
                <a:lnTo>
                  <a:pt x="5367070" y="2662180"/>
                </a:lnTo>
                <a:lnTo>
                  <a:pt x="0" y="2662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577583" y="797366"/>
            <a:ext cx="3461166" cy="2432494"/>
          </a:xfrm>
          <a:custGeom>
            <a:avLst/>
            <a:gdLst/>
            <a:ahLst/>
            <a:cxnLst/>
            <a:rect l="l" t="t" r="r" b="b"/>
            <a:pathLst>
              <a:path w="3461166" h="2432494">
                <a:moveTo>
                  <a:pt x="0" y="0"/>
                </a:moveTo>
                <a:lnTo>
                  <a:pt x="3461166" y="0"/>
                </a:lnTo>
                <a:lnTo>
                  <a:pt x="3461166" y="2432495"/>
                </a:lnTo>
                <a:lnTo>
                  <a:pt x="0" y="2432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257425" y="-15116"/>
            <a:ext cx="3635692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5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21.</a:t>
            </a:r>
            <a:r>
              <a:rPr lang="en-US" sz="3900" spc="15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Icons</a:t>
            </a:r>
            <a:r>
              <a:rPr lang="en-US" sz="3900" spc="15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using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22947" y="93640"/>
            <a:ext cx="1084402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3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Fonts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7467" y="3881495"/>
            <a:ext cx="5065890" cy="53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Using https://fontawesome.com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96912" y="973693"/>
            <a:ext cx="3044095" cy="1736989"/>
          </a:xfrm>
          <a:custGeom>
            <a:avLst/>
            <a:gdLst/>
            <a:ahLst/>
            <a:cxnLst/>
            <a:rect l="l" t="t" r="r" b="b"/>
            <a:pathLst>
              <a:path w="3044095" h="1736989">
                <a:moveTo>
                  <a:pt x="0" y="0"/>
                </a:moveTo>
                <a:lnTo>
                  <a:pt x="3044095" y="0"/>
                </a:lnTo>
                <a:lnTo>
                  <a:pt x="3044095" y="1736989"/>
                </a:lnTo>
                <a:lnTo>
                  <a:pt x="0" y="1736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86" t="-10032" r="-11068" b="-999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058191" y="-15116"/>
            <a:ext cx="3805238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5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22.</a:t>
            </a:r>
            <a:r>
              <a:rPr lang="en-US" sz="3900" spc="15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What is </a:t>
            </a:r>
            <a:r>
              <a:rPr lang="en-US" sz="3900" spc="15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Box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41219" y="93640"/>
            <a:ext cx="1167813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Model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0895" y="896893"/>
            <a:ext cx="81610" cy="345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0895" y="1722901"/>
            <a:ext cx="81610" cy="345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0895" y="2365267"/>
            <a:ext cx="81610" cy="216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56"/>
              </a:lnSpc>
            </a:pPr>
            <a:r>
              <a:rPr lang="en-US" sz="18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 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6645" y="917458"/>
            <a:ext cx="4393663" cy="380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1800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Core Concept</a:t>
            </a:r>
            <a:r>
              <a:rPr lang="en-US" sz="1800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Central concept in CSS that outlines the design and layout of elements on the web page. </a:t>
            </a:r>
          </a:p>
          <a:p>
            <a:pPr algn="l">
              <a:lnSpc>
                <a:spcPts val="2140"/>
              </a:lnSpc>
            </a:pPr>
            <a:r>
              <a:rPr lang="en-US" sz="1800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Components</a:t>
            </a:r>
            <a:r>
              <a:rPr lang="en-US" sz="1800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Consists of four main components -</a:t>
            </a:r>
            <a:r>
              <a:rPr lang="en-US" sz="1800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margin, border, padding</a:t>
            </a:r>
            <a:r>
              <a:rPr lang="en-US" sz="18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, and </a:t>
            </a:r>
            <a:r>
              <a:rPr lang="en-US" sz="1800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content</a:t>
            </a:r>
            <a:r>
              <a:rPr lang="en-US" sz="18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 </a:t>
            </a:r>
          </a:p>
          <a:p>
            <a:pPr algn="l">
              <a:lnSpc>
                <a:spcPts val="2140"/>
              </a:lnSpc>
            </a:pPr>
            <a:r>
              <a:rPr lang="en-US" sz="1800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Margin</a:t>
            </a:r>
            <a:r>
              <a:rPr lang="en-US" sz="1800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The space outside the border, </a:t>
            </a:r>
          </a:p>
          <a:p>
            <a:pPr algn="l">
              <a:lnSpc>
                <a:spcPts val="2399"/>
              </a:lnSpc>
            </a:pPr>
            <a:r>
              <a:rPr lang="en-US" sz="1800" spc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separating the element from others.</a:t>
            </a:r>
          </a:p>
          <a:p>
            <a:pPr algn="l">
              <a:lnSpc>
                <a:spcPts val="2136"/>
              </a:lnSpc>
            </a:pPr>
            <a:r>
              <a:rPr lang="en-US" sz="1800" b="1" spc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Border</a:t>
            </a:r>
            <a:r>
              <a:rPr lang="en-US" sz="1800" spc="1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 spc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The outline that encapsulates the padding and content.</a:t>
            </a:r>
          </a:p>
          <a:p>
            <a:pPr algn="l">
              <a:lnSpc>
                <a:spcPts val="2136"/>
              </a:lnSpc>
            </a:pPr>
            <a:r>
              <a:rPr lang="en-US" sz="1800" spc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1800" b="1" spc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Padding</a:t>
            </a:r>
            <a:r>
              <a:rPr lang="en-US" sz="1800" spc="1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 spc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The space between the border and the actual content, providing a buffer. </a:t>
            </a:r>
          </a:p>
          <a:p>
            <a:pPr algn="l">
              <a:lnSpc>
                <a:spcPts val="2136"/>
              </a:lnSpc>
            </a:pPr>
            <a:r>
              <a:rPr lang="en-US" sz="1800" b="1" spc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Content</a:t>
            </a:r>
            <a:r>
              <a:rPr lang="en-US" sz="1800" spc="1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 spc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The innermost layer where text, images, or other media are housed.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75888" y="852392"/>
            <a:ext cx="3288201" cy="2633758"/>
          </a:xfrm>
          <a:custGeom>
            <a:avLst/>
            <a:gdLst/>
            <a:ahLst/>
            <a:cxnLst/>
            <a:rect l="l" t="t" r="r" b="b"/>
            <a:pathLst>
              <a:path w="3288201" h="2633758">
                <a:moveTo>
                  <a:pt x="0" y="0"/>
                </a:moveTo>
                <a:lnTo>
                  <a:pt x="3288201" y="0"/>
                </a:lnTo>
                <a:lnTo>
                  <a:pt x="3288201" y="2633758"/>
                </a:lnTo>
                <a:lnTo>
                  <a:pt x="0" y="2633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11883" y="777783"/>
            <a:ext cx="4264047" cy="2671696"/>
          </a:xfrm>
          <a:custGeom>
            <a:avLst/>
            <a:gdLst/>
            <a:ahLst/>
            <a:cxnLst/>
            <a:rect l="l" t="t" r="r" b="b"/>
            <a:pathLst>
              <a:path w="4264047" h="2671696">
                <a:moveTo>
                  <a:pt x="0" y="0"/>
                </a:moveTo>
                <a:lnTo>
                  <a:pt x="4264047" y="0"/>
                </a:lnTo>
                <a:lnTo>
                  <a:pt x="4264047" y="2671696"/>
                </a:lnTo>
                <a:lnTo>
                  <a:pt x="0" y="2671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341559" y="-15116"/>
            <a:ext cx="2703176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23.</a:t>
            </a:r>
            <a:r>
              <a:rPr lang="en-US" sz="3900" spc="1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3900" spc="1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Padding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43500" y="93640"/>
            <a:ext cx="1692726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Property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1820" y="3393167"/>
            <a:ext cx="72542" cy="1437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60"/>
              </a:lnSpc>
            </a:pPr>
            <a:r>
              <a:rPr lang="en-US" sz="15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7570" y="3568075"/>
            <a:ext cx="5816746" cy="1492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6"/>
              </a:lnSpc>
            </a:pPr>
            <a:r>
              <a:rPr lang="en-US" sz="15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Usage</a:t>
            </a:r>
            <a:r>
              <a:rPr lang="en-US" sz="15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Defines the space between the content of an element and its border. </a:t>
            </a:r>
          </a:p>
          <a:p>
            <a:pPr algn="l">
              <a:lnSpc>
                <a:spcPts val="1956"/>
              </a:lnSpc>
            </a:pPr>
            <a:r>
              <a:rPr lang="en-US" sz="15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Individual Sides</a:t>
            </a:r>
            <a:r>
              <a:rPr lang="en-US" sz="15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Allows setting padding for individual sides using </a:t>
            </a:r>
            <a:r>
              <a:rPr lang="en-US" sz="1599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padding-top, padding-right, padding-bottom, </a:t>
            </a:r>
            <a:r>
              <a:rPr lang="en-US" sz="15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and</a:t>
            </a:r>
            <a:r>
              <a:rPr lang="en-US" sz="1599" dirty="0" err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padding</a:t>
            </a:r>
            <a:r>
              <a:rPr lang="en-US" sz="1599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-left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  <a:p>
            <a:pPr algn="l">
              <a:lnSpc>
                <a:spcPts val="1655"/>
              </a:lnSpc>
            </a:pPr>
            <a:r>
              <a:rPr lang="en-US" sz="15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Shorthand</a:t>
            </a:r>
            <a:r>
              <a:rPr lang="en-US" sz="15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Can use shorthand property padding to set all sides at </a:t>
            </a:r>
          </a:p>
          <a:p>
            <a:pPr algn="l">
              <a:lnSpc>
                <a:spcPts val="2135"/>
              </a:lnSpc>
            </a:pP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once, e.g., </a:t>
            </a:r>
            <a:r>
              <a:rPr lang="en-US" sz="1599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padding: 10px 20px 10px 20px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7843" y="802567"/>
            <a:ext cx="8353006" cy="2933614"/>
          </a:xfrm>
          <a:custGeom>
            <a:avLst/>
            <a:gdLst/>
            <a:ahLst/>
            <a:cxnLst/>
            <a:rect l="l" t="t" r="r" b="b"/>
            <a:pathLst>
              <a:path w="8353006" h="2933614">
                <a:moveTo>
                  <a:pt x="0" y="0"/>
                </a:moveTo>
                <a:lnTo>
                  <a:pt x="8353006" y="0"/>
                </a:lnTo>
                <a:lnTo>
                  <a:pt x="8353006" y="2933614"/>
                </a:lnTo>
                <a:lnTo>
                  <a:pt x="0" y="2933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424903" y="-15116"/>
            <a:ext cx="2532621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24.</a:t>
            </a:r>
            <a:r>
              <a:rPr lang="en-US" sz="3900" spc="1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3900" spc="1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Margin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60156" y="93640"/>
            <a:ext cx="1692726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Property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2463" y="3924652"/>
            <a:ext cx="72542" cy="1012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43"/>
              </a:lnSpc>
            </a:pPr>
            <a:r>
              <a:rPr lang="en-US" sz="15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 •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8213" y="3918595"/>
            <a:ext cx="6495212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3"/>
              </a:lnSpc>
            </a:pPr>
            <a:r>
              <a:rPr lang="en-US" sz="15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Functionality</a:t>
            </a:r>
            <a:r>
              <a:rPr lang="en-US" sz="15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Sets the space around elements, separating them from others. </a:t>
            </a:r>
            <a:r>
              <a:rPr lang="en-US" sz="15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Individual Sides</a:t>
            </a:r>
            <a:r>
              <a:rPr lang="en-US" sz="15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Customizable for </a:t>
            </a:r>
            <a:r>
              <a:rPr lang="en-US" sz="1599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top, right, bottom, and left 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sides. </a:t>
            </a:r>
            <a:r>
              <a:rPr lang="en-US" sz="15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Shorthand</a:t>
            </a:r>
            <a:r>
              <a:rPr lang="en-US" sz="15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Allows quick setup, e.g., </a:t>
            </a:r>
            <a:r>
              <a:rPr lang="en-US" sz="1599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margin: 10px 20px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 (clockwise)</a:t>
            </a:r>
          </a:p>
          <a:p>
            <a:pPr algn="l">
              <a:lnSpc>
                <a:spcPts val="1943"/>
              </a:lnSpc>
            </a:pPr>
            <a:r>
              <a:rPr lang="en-US" sz="15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Auto Value</a:t>
            </a:r>
            <a:r>
              <a:rPr lang="en-US" sz="15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Can be used for central alignment with </a:t>
            </a:r>
            <a:r>
              <a:rPr lang="en-US" sz="1599" dirty="0" err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auto</a:t>
            </a:r>
            <a:r>
              <a:rPr lang="en-US" sz="15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value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5408" y="711232"/>
            <a:ext cx="4276592" cy="3196342"/>
          </a:xfrm>
          <a:custGeom>
            <a:avLst/>
            <a:gdLst/>
            <a:ahLst/>
            <a:cxnLst/>
            <a:rect l="l" t="t" r="r" b="b"/>
            <a:pathLst>
              <a:path w="4276592" h="3196342">
                <a:moveTo>
                  <a:pt x="0" y="0"/>
                </a:moveTo>
                <a:lnTo>
                  <a:pt x="4276592" y="0"/>
                </a:lnTo>
                <a:lnTo>
                  <a:pt x="4276592" y="3196342"/>
                </a:lnTo>
                <a:lnTo>
                  <a:pt x="0" y="3196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263478" y="737140"/>
            <a:ext cx="2797254" cy="1872739"/>
          </a:xfrm>
          <a:custGeom>
            <a:avLst/>
            <a:gdLst/>
            <a:ahLst/>
            <a:cxnLst/>
            <a:rect l="l" t="t" r="r" b="b"/>
            <a:pathLst>
              <a:path w="2797254" h="1872739">
                <a:moveTo>
                  <a:pt x="0" y="0"/>
                </a:moveTo>
                <a:lnTo>
                  <a:pt x="2797254" y="0"/>
                </a:lnTo>
                <a:lnTo>
                  <a:pt x="2797254" y="1872739"/>
                </a:lnTo>
                <a:lnTo>
                  <a:pt x="0" y="1872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4668507" y="737140"/>
            <a:ext cx="1521257" cy="1561719"/>
          </a:xfrm>
          <a:custGeom>
            <a:avLst/>
            <a:gdLst/>
            <a:ahLst/>
            <a:cxnLst/>
            <a:rect l="l" t="t" r="r" b="b"/>
            <a:pathLst>
              <a:path w="1521257" h="1561719">
                <a:moveTo>
                  <a:pt x="0" y="0"/>
                </a:moveTo>
                <a:lnTo>
                  <a:pt x="1521257" y="0"/>
                </a:lnTo>
                <a:lnTo>
                  <a:pt x="1521257" y="1561719"/>
                </a:lnTo>
                <a:lnTo>
                  <a:pt x="0" y="15617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415378" y="-15116"/>
            <a:ext cx="2552833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5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24.</a:t>
            </a:r>
            <a:r>
              <a:rPr lang="en-US" sz="3900" spc="15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3900" spc="15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Border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69681" y="93640"/>
            <a:ext cx="1692726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Property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3669" y="4037428"/>
            <a:ext cx="72542" cy="1015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56"/>
              </a:lnSpc>
            </a:pPr>
            <a:r>
              <a:rPr lang="en-US" sz="15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 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9419" y="4031371"/>
            <a:ext cx="5632171" cy="1018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6"/>
              </a:lnSpc>
            </a:pPr>
            <a:r>
              <a:rPr lang="en-US" sz="15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Usage</a:t>
            </a:r>
            <a:r>
              <a:rPr lang="en-US" sz="15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Creates an outline around </a:t>
            </a:r>
            <a:r>
              <a:rPr lang="en-US" sz="1599" dirty="0" err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HTML</a:t>
            </a:r>
            <a:r>
              <a:rPr lang="en-US" sz="15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elements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 </a:t>
            </a:r>
          </a:p>
          <a:p>
            <a:pPr algn="l">
              <a:lnSpc>
                <a:spcPts val="1956"/>
              </a:lnSpc>
            </a:pPr>
            <a:r>
              <a:rPr lang="en-US" sz="15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Components</a:t>
            </a:r>
            <a:r>
              <a:rPr lang="en-US" sz="15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Defined by </a:t>
            </a:r>
            <a:r>
              <a:rPr lang="en-US" sz="1599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width, style, </a:t>
            </a:r>
            <a:r>
              <a:rPr lang="en-US" sz="15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and</a:t>
            </a:r>
            <a:r>
              <a:rPr lang="en-US" sz="1599" dirty="0" err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color</a:t>
            </a:r>
            <a:r>
              <a:rPr lang="en-US" sz="1599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attributes. </a:t>
            </a:r>
          </a:p>
          <a:p>
            <a:pPr algn="l">
              <a:lnSpc>
                <a:spcPts val="1956"/>
              </a:lnSpc>
            </a:pPr>
            <a:r>
              <a:rPr lang="en-US" sz="15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Styles</a:t>
            </a:r>
            <a:r>
              <a:rPr lang="en-US" sz="15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Includes options like </a:t>
            </a:r>
            <a:r>
              <a:rPr lang="en-US" sz="1599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solid, dashed, </a:t>
            </a:r>
            <a:r>
              <a:rPr lang="en-US" sz="15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and</a:t>
            </a:r>
            <a:r>
              <a:rPr lang="en-US" sz="1599" dirty="0" err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dotted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  <a:p>
            <a:pPr algn="l">
              <a:lnSpc>
                <a:spcPts val="1956"/>
              </a:lnSpc>
            </a:pP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15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Shorthand</a:t>
            </a:r>
            <a:r>
              <a:rPr lang="en-US" sz="15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Can set attributes at once, e.g., </a:t>
            </a:r>
            <a:r>
              <a:rPr lang="en-US" sz="1599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border: 2px solid black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8061" y="737140"/>
            <a:ext cx="4187895" cy="3014215"/>
          </a:xfrm>
          <a:custGeom>
            <a:avLst/>
            <a:gdLst/>
            <a:ahLst/>
            <a:cxnLst/>
            <a:rect l="l" t="t" r="r" b="b"/>
            <a:pathLst>
              <a:path w="4187895" h="3014215">
                <a:moveTo>
                  <a:pt x="0" y="0"/>
                </a:moveTo>
                <a:lnTo>
                  <a:pt x="4187895" y="0"/>
                </a:lnTo>
                <a:lnTo>
                  <a:pt x="4187895" y="3014215"/>
                </a:lnTo>
                <a:lnTo>
                  <a:pt x="0" y="3014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163980" y="737140"/>
            <a:ext cx="2715816" cy="2702023"/>
          </a:xfrm>
          <a:custGeom>
            <a:avLst/>
            <a:gdLst/>
            <a:ahLst/>
            <a:cxnLst/>
            <a:rect l="l" t="t" r="r" b="b"/>
            <a:pathLst>
              <a:path w="2715816" h="2702023">
                <a:moveTo>
                  <a:pt x="0" y="0"/>
                </a:moveTo>
                <a:lnTo>
                  <a:pt x="2715816" y="0"/>
                </a:lnTo>
                <a:lnTo>
                  <a:pt x="2715816" y="2702023"/>
                </a:lnTo>
                <a:lnTo>
                  <a:pt x="0" y="27020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630366" y="-15116"/>
            <a:ext cx="2552833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5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24.</a:t>
            </a:r>
            <a:r>
              <a:rPr lang="en-US" sz="3900" spc="15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3900" spc="15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Border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84659" y="93640"/>
            <a:ext cx="1816046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Property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65834" y="317706"/>
            <a:ext cx="1476508" cy="29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1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(border radius)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3405" y="4062241"/>
            <a:ext cx="81610" cy="853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67"/>
              </a:lnSpc>
            </a:pPr>
            <a:r>
              <a:rPr lang="en-US" sz="18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9155" y="4044706"/>
            <a:ext cx="6128499" cy="867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7"/>
              </a:lnSpc>
            </a:pPr>
            <a:r>
              <a:rPr lang="en-US" sz="1800" b="1" spc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Usage</a:t>
            </a:r>
            <a:r>
              <a:rPr lang="en-US" sz="1800" spc="1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 spc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Used to </a:t>
            </a:r>
            <a:r>
              <a:rPr lang="en-US" sz="1800" spc="1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create rounded corners </a:t>
            </a:r>
            <a:r>
              <a:rPr lang="en-US" sz="1800" spc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for elements.</a:t>
            </a:r>
          </a:p>
          <a:p>
            <a:pPr algn="l">
              <a:lnSpc>
                <a:spcPts val="2167"/>
              </a:lnSpc>
            </a:pPr>
            <a:r>
              <a:rPr lang="en-US" sz="1800" spc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1800" b="1" spc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Individual Corners</a:t>
            </a:r>
            <a:r>
              <a:rPr lang="en-US" sz="1800" spc="1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 spc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Allows setting different radii for each corner. </a:t>
            </a:r>
            <a:r>
              <a:rPr lang="en-US" sz="1800" b="1" spc="1" dirty="0" err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Shorthand</a:t>
            </a:r>
            <a:r>
              <a:rPr lang="en-US" sz="1800" spc="1" dirty="0" err="1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</a:t>
            </a:r>
            <a:r>
              <a:rPr lang="en-US" sz="1800" spc="1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e.g</a:t>
            </a:r>
            <a:r>
              <a:rPr lang="en-US" sz="1800" spc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., </a:t>
            </a:r>
            <a:r>
              <a:rPr lang="en-US" sz="1800" spc="1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border-radius: 10px 20px</a:t>
            </a:r>
            <a:r>
              <a:rPr lang="en-US" sz="1800" spc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940" y="743360"/>
            <a:ext cx="4444060" cy="3959381"/>
          </a:xfrm>
          <a:custGeom>
            <a:avLst/>
            <a:gdLst/>
            <a:ahLst/>
            <a:cxnLst/>
            <a:rect l="l" t="t" r="r" b="b"/>
            <a:pathLst>
              <a:path w="4444060" h="3959381">
                <a:moveTo>
                  <a:pt x="0" y="0"/>
                </a:moveTo>
                <a:lnTo>
                  <a:pt x="4444060" y="0"/>
                </a:lnTo>
                <a:lnTo>
                  <a:pt x="4444060" y="3959380"/>
                </a:lnTo>
                <a:lnTo>
                  <a:pt x="0" y="3959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646343" y="743360"/>
            <a:ext cx="1918916" cy="3618128"/>
          </a:xfrm>
          <a:custGeom>
            <a:avLst/>
            <a:gdLst/>
            <a:ahLst/>
            <a:cxnLst/>
            <a:rect l="l" t="t" r="r" b="b"/>
            <a:pathLst>
              <a:path w="1918916" h="3618128">
                <a:moveTo>
                  <a:pt x="0" y="0"/>
                </a:moveTo>
                <a:lnTo>
                  <a:pt x="1918916" y="0"/>
                </a:lnTo>
                <a:lnTo>
                  <a:pt x="1918916" y="3618128"/>
                </a:lnTo>
                <a:lnTo>
                  <a:pt x="0" y="3618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8796" b="-1140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748872" y="743360"/>
            <a:ext cx="2217344" cy="1705642"/>
          </a:xfrm>
          <a:custGeom>
            <a:avLst/>
            <a:gdLst/>
            <a:ahLst/>
            <a:cxnLst/>
            <a:rect l="l" t="t" r="r" b="b"/>
            <a:pathLst>
              <a:path w="2217344" h="1705642">
                <a:moveTo>
                  <a:pt x="0" y="0"/>
                </a:moveTo>
                <a:lnTo>
                  <a:pt x="2217344" y="0"/>
                </a:lnTo>
                <a:lnTo>
                  <a:pt x="2217344" y="1705641"/>
                </a:lnTo>
                <a:lnTo>
                  <a:pt x="0" y="17056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6748872" y="2620889"/>
            <a:ext cx="2220049" cy="1740608"/>
          </a:xfrm>
          <a:custGeom>
            <a:avLst/>
            <a:gdLst/>
            <a:ahLst/>
            <a:cxnLst/>
            <a:rect l="l" t="t" r="r" b="b"/>
            <a:pathLst>
              <a:path w="2220049" h="1740608">
                <a:moveTo>
                  <a:pt x="0" y="0"/>
                </a:moveTo>
                <a:lnTo>
                  <a:pt x="2220049" y="0"/>
                </a:lnTo>
                <a:lnTo>
                  <a:pt x="2220049" y="1740609"/>
                </a:lnTo>
                <a:lnTo>
                  <a:pt x="0" y="17406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807369" y="-15116"/>
            <a:ext cx="2552833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5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24.</a:t>
            </a:r>
            <a:r>
              <a:rPr lang="en-US" sz="3900" spc="15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3900" spc="15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Border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61672" y="93640"/>
            <a:ext cx="1816046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Property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42847" y="317706"/>
            <a:ext cx="1115539" cy="29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(box sizing)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0040" y="900951"/>
            <a:ext cx="1855194" cy="1820713"/>
          </a:xfrm>
          <a:custGeom>
            <a:avLst/>
            <a:gdLst/>
            <a:ahLst/>
            <a:cxnLst/>
            <a:rect l="l" t="t" r="r" b="b"/>
            <a:pathLst>
              <a:path w="1855194" h="1820713">
                <a:moveTo>
                  <a:pt x="0" y="0"/>
                </a:moveTo>
                <a:lnTo>
                  <a:pt x="1855194" y="0"/>
                </a:lnTo>
                <a:lnTo>
                  <a:pt x="1855194" y="1820713"/>
                </a:lnTo>
                <a:lnTo>
                  <a:pt x="0" y="1820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077301" y="801481"/>
            <a:ext cx="1992573" cy="2007499"/>
          </a:xfrm>
          <a:custGeom>
            <a:avLst/>
            <a:gdLst/>
            <a:ahLst/>
            <a:cxnLst/>
            <a:rect l="l" t="t" r="r" b="b"/>
            <a:pathLst>
              <a:path w="1992573" h="2007499">
                <a:moveTo>
                  <a:pt x="0" y="0"/>
                </a:moveTo>
                <a:lnTo>
                  <a:pt x="1992573" y="0"/>
                </a:lnTo>
                <a:lnTo>
                  <a:pt x="1992573" y="2007499"/>
                </a:lnTo>
                <a:lnTo>
                  <a:pt x="0" y="20074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81042" y="2957951"/>
            <a:ext cx="2501694" cy="53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Block Elements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41844" y="2957951"/>
            <a:ext cx="2482834" cy="53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spc="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Inline Elements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5342" y="3458356"/>
            <a:ext cx="140837" cy="1448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46"/>
              </a:lnSpc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● ● ● ● ●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56144" y="3458356"/>
            <a:ext cx="140837" cy="1448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46"/>
              </a:lnSpc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● ● ● ● ●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8242" y="3460223"/>
            <a:ext cx="3671888" cy="1437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46"/>
              </a:lnSpc>
            </a:pPr>
            <a:r>
              <a:rPr lang="en-US" sz="1599" dirty="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New </a:t>
            </a:r>
            <a:r>
              <a:rPr lang="en-US" sz="1599" dirty="0" err="1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Line:</a:t>
            </a:r>
            <a:r>
              <a:rPr lang="en-US" sz="159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r>
              <a:rPr lang="en-US" sz="15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on a new line. </a:t>
            </a:r>
          </a:p>
          <a:p>
            <a:pPr algn="just">
              <a:lnSpc>
                <a:spcPts val="2246"/>
              </a:lnSpc>
            </a:pPr>
            <a:r>
              <a:rPr lang="en-US" sz="1599" dirty="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Full Width: </a:t>
            </a:r>
            <a:r>
              <a:rPr lang="en-US" sz="15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Take up all horizontal space. </a:t>
            </a:r>
            <a:r>
              <a:rPr lang="en-US" sz="1599" dirty="0" err="1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Styling:</a:t>
            </a:r>
            <a:r>
              <a:rPr lang="en-US" sz="159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Can</a:t>
            </a:r>
            <a:r>
              <a:rPr lang="en-US" sz="15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have margins and padding. </a:t>
            </a:r>
            <a:r>
              <a:rPr lang="en-US" sz="1599" dirty="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Size: </a:t>
            </a:r>
            <a:r>
              <a:rPr lang="en-US" sz="15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Width and height can be set. </a:t>
            </a:r>
            <a:r>
              <a:rPr lang="en-US" sz="1599" dirty="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Examples: </a:t>
            </a:r>
            <a:r>
              <a:rPr lang="en-US" sz="1599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&lt;div&gt;, &lt;p&gt;, &lt;h1&gt;, &lt;ul&gt;, &lt;li&gt;.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99044" y="3460223"/>
            <a:ext cx="3856444" cy="1437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6"/>
              </a:lnSpc>
            </a:pPr>
            <a:r>
              <a:rPr lang="en-US" sz="1599" dirty="0" err="1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Flow:</a:t>
            </a:r>
            <a:r>
              <a:rPr lang="en-US" sz="159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Stay</a:t>
            </a:r>
            <a:r>
              <a:rPr lang="en-US" sz="15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in line with text.</a:t>
            </a:r>
          </a:p>
          <a:p>
            <a:pPr algn="l">
              <a:lnSpc>
                <a:spcPts val="2246"/>
              </a:lnSpc>
            </a:pPr>
            <a:r>
              <a:rPr lang="en-US" sz="15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99" dirty="0" err="1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Width:</a:t>
            </a:r>
            <a:r>
              <a:rPr lang="en-US" sz="159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Just</a:t>
            </a:r>
            <a:r>
              <a:rPr lang="en-US" sz="15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as wide as the content. </a:t>
            </a:r>
          </a:p>
          <a:p>
            <a:pPr algn="l">
              <a:lnSpc>
                <a:spcPts val="2246"/>
              </a:lnSpc>
            </a:pPr>
            <a:r>
              <a:rPr lang="en-US" sz="1599" dirty="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No </a:t>
            </a:r>
            <a:r>
              <a:rPr lang="en-US" sz="1599" dirty="0" err="1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Break:</a:t>
            </a:r>
            <a:r>
              <a:rPr lang="en-US" sz="159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r>
              <a:rPr lang="en-US" sz="15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new line between elements. </a:t>
            </a:r>
            <a:r>
              <a:rPr lang="en-US" sz="1599" dirty="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Limited </a:t>
            </a:r>
            <a:r>
              <a:rPr lang="en-US" sz="1599" dirty="0" err="1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Styling:</a:t>
            </a:r>
            <a:r>
              <a:rPr lang="en-US" sz="1599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Can't</a:t>
            </a:r>
            <a:r>
              <a:rPr lang="en-US" sz="15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set size easily. </a:t>
            </a:r>
            <a:r>
              <a:rPr lang="en-US" sz="1599" dirty="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Examples:</a:t>
            </a:r>
            <a:r>
              <a:rPr lang="en-US" sz="1599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&lt;span&gt;, &lt;a&gt;, &lt;strong&gt;, &lt;</a:t>
            </a:r>
            <a:r>
              <a:rPr lang="en-US" sz="1599" dirty="0" err="1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-US" sz="1599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sz="15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7262" y="-15116"/>
            <a:ext cx="4976231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1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26.</a:t>
            </a:r>
            <a:r>
              <a:rPr lang="en-US" sz="3900" spc="11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Display</a:t>
            </a:r>
            <a:r>
              <a:rPr lang="en-US" sz="3900" spc="11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Property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37234" y="317706"/>
            <a:ext cx="2396242" cy="291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(</a:t>
            </a:r>
            <a:r>
              <a:rPr lang="en-US" sz="159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Block / Inline </a:t>
            </a:r>
            <a:r>
              <a:rPr lang="en-US" sz="15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Elements)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5238" y="786651"/>
            <a:ext cx="8822922" cy="2467537"/>
          </a:xfrm>
          <a:custGeom>
            <a:avLst/>
            <a:gdLst/>
            <a:ahLst/>
            <a:cxnLst/>
            <a:rect l="l" t="t" r="r" b="b"/>
            <a:pathLst>
              <a:path w="8822922" h="2467537">
                <a:moveTo>
                  <a:pt x="0" y="0"/>
                </a:moveTo>
                <a:lnTo>
                  <a:pt x="8822921" y="0"/>
                </a:lnTo>
                <a:lnTo>
                  <a:pt x="8822921" y="2467537"/>
                </a:lnTo>
                <a:lnTo>
                  <a:pt x="0" y="246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785147" y="-15116"/>
            <a:ext cx="436702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3.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62991" y="93640"/>
            <a:ext cx="3273266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Including </a:t>
            </a:r>
            <a:r>
              <a:rPr lang="en-US" sz="31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Styles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72916" y="275977"/>
            <a:ext cx="1820818" cy="345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1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(Inline Styling)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2220" y="3158842"/>
            <a:ext cx="72542" cy="1427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91"/>
              </a:lnSpc>
            </a:pPr>
            <a:r>
              <a:rPr lang="en-US" sz="15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</a:t>
            </a:r>
          </a:p>
          <a:p>
            <a:pPr algn="just">
              <a:lnSpc>
                <a:spcPts val="799"/>
              </a:lnSpc>
            </a:pPr>
            <a:r>
              <a:rPr lang="en-US" sz="15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  <a:p>
            <a:pPr algn="just">
              <a:lnSpc>
                <a:spcPts val="2991"/>
              </a:lnSpc>
            </a:pPr>
            <a:r>
              <a:rPr lang="en-US" sz="15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5120" y="3331550"/>
            <a:ext cx="5649620" cy="1492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5"/>
              </a:lnSpc>
            </a:pP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Direct Application: </a:t>
            </a:r>
            <a:r>
              <a:rPr lang="en-US" sz="1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Apply styles directly to </a:t>
            </a:r>
            <a:r>
              <a:rPr lang="en-US" sz="1599" b="1">
                <a:solidFill>
                  <a:srgbClr val="02FF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HTML</a:t>
            </a:r>
            <a:r>
              <a:rPr lang="en-US" sz="1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elements using the style attribute. </a:t>
            </a: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One-off Changes: </a:t>
            </a:r>
            <a:r>
              <a:rPr lang="en-US" sz="1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Ideal for </a:t>
            </a:r>
            <a:r>
              <a:rPr lang="en-US" sz="1599" b="1">
                <a:solidFill>
                  <a:srgbClr val="02FF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single</a:t>
            </a:r>
            <a:r>
              <a:rPr lang="en-US" sz="1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, unique style alterations. </a:t>
            </a: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Can Be Cluttered: </a:t>
            </a:r>
            <a:r>
              <a:rPr lang="en-US" sz="1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May lead to </a:t>
            </a:r>
            <a:r>
              <a:rPr lang="en-US" sz="1599" b="1">
                <a:solidFill>
                  <a:srgbClr val="02FF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cluttered</a:t>
            </a:r>
            <a:r>
              <a:rPr lang="en-US" sz="1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HTML if used extensively.</a:t>
            </a:r>
          </a:p>
          <a:p>
            <a:pPr algn="l">
              <a:lnSpc>
                <a:spcPts val="1655"/>
              </a:lnSpc>
            </a:pP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Limited Reusability: </a:t>
            </a:r>
            <a:r>
              <a:rPr lang="en-US" sz="1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Reduces the </a:t>
            </a:r>
            <a:r>
              <a:rPr lang="en-US" sz="1599" b="1">
                <a:solidFill>
                  <a:srgbClr val="02FF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reusability</a:t>
            </a:r>
            <a:r>
              <a:rPr lang="en-US" sz="1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of CSS rules in larger </a:t>
            </a:r>
          </a:p>
          <a:p>
            <a:pPr algn="l">
              <a:lnSpc>
                <a:spcPts val="2135"/>
              </a:lnSpc>
            </a:pPr>
            <a:r>
              <a:rPr lang="en-US" sz="1599" b="1" spc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projects.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29623" y="900951"/>
            <a:ext cx="2975734" cy="1940919"/>
          </a:xfrm>
          <a:custGeom>
            <a:avLst/>
            <a:gdLst/>
            <a:ahLst/>
            <a:cxnLst/>
            <a:rect l="l" t="t" r="r" b="b"/>
            <a:pathLst>
              <a:path w="2975734" h="1940919">
                <a:moveTo>
                  <a:pt x="0" y="0"/>
                </a:moveTo>
                <a:lnTo>
                  <a:pt x="2975734" y="0"/>
                </a:lnTo>
                <a:lnTo>
                  <a:pt x="2975734" y="1940918"/>
                </a:lnTo>
                <a:lnTo>
                  <a:pt x="0" y="194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8433" y="900951"/>
            <a:ext cx="4535443" cy="3519745"/>
          </a:xfrm>
          <a:custGeom>
            <a:avLst/>
            <a:gdLst/>
            <a:ahLst/>
            <a:cxnLst/>
            <a:rect l="l" t="t" r="r" b="b"/>
            <a:pathLst>
              <a:path w="4535443" h="3519745">
                <a:moveTo>
                  <a:pt x="0" y="0"/>
                </a:moveTo>
                <a:lnTo>
                  <a:pt x="4535443" y="0"/>
                </a:lnTo>
                <a:lnTo>
                  <a:pt x="4535443" y="3519744"/>
                </a:lnTo>
                <a:lnTo>
                  <a:pt x="0" y="3519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4779750" y="955862"/>
            <a:ext cx="1285551" cy="3520888"/>
          </a:xfrm>
          <a:custGeom>
            <a:avLst/>
            <a:gdLst/>
            <a:ahLst/>
            <a:cxnLst/>
            <a:rect l="l" t="t" r="r" b="b"/>
            <a:pathLst>
              <a:path w="1285551" h="3520888">
                <a:moveTo>
                  <a:pt x="0" y="0"/>
                </a:moveTo>
                <a:lnTo>
                  <a:pt x="1285551" y="0"/>
                </a:lnTo>
                <a:lnTo>
                  <a:pt x="1285551" y="3520887"/>
                </a:lnTo>
                <a:lnTo>
                  <a:pt x="0" y="35208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491453" y="-15116"/>
            <a:ext cx="4822850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5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26.</a:t>
            </a:r>
            <a:r>
              <a:rPr lang="en-US" sz="3900" spc="15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3900" spc="15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Display</a:t>
            </a:r>
            <a:r>
              <a:rPr lang="en-US" sz="3900" spc="15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Property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44441" y="93640"/>
            <a:ext cx="1333767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(</a:t>
            </a:r>
            <a:r>
              <a:rPr lang="en-US" sz="319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Block</a:t>
            </a: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98883" y="892702"/>
            <a:ext cx="3141583" cy="2529373"/>
          </a:xfrm>
          <a:custGeom>
            <a:avLst/>
            <a:gdLst/>
            <a:ahLst/>
            <a:cxnLst/>
            <a:rect l="l" t="t" r="r" b="b"/>
            <a:pathLst>
              <a:path w="3141583" h="2529373">
                <a:moveTo>
                  <a:pt x="0" y="0"/>
                </a:moveTo>
                <a:lnTo>
                  <a:pt x="3141583" y="0"/>
                </a:lnTo>
                <a:lnTo>
                  <a:pt x="3141583" y="2529373"/>
                </a:lnTo>
                <a:lnTo>
                  <a:pt x="0" y="2529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76517" y="892702"/>
            <a:ext cx="4345838" cy="3383270"/>
          </a:xfrm>
          <a:custGeom>
            <a:avLst/>
            <a:gdLst/>
            <a:ahLst/>
            <a:cxnLst/>
            <a:rect l="l" t="t" r="r" b="b"/>
            <a:pathLst>
              <a:path w="4345838" h="3383270">
                <a:moveTo>
                  <a:pt x="0" y="0"/>
                </a:moveTo>
                <a:lnTo>
                  <a:pt x="4345839" y="0"/>
                </a:lnTo>
                <a:lnTo>
                  <a:pt x="4345839" y="3383271"/>
                </a:lnTo>
                <a:lnTo>
                  <a:pt x="0" y="3383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4698883" y="3518716"/>
            <a:ext cx="2540003" cy="647700"/>
          </a:xfrm>
          <a:custGeom>
            <a:avLst/>
            <a:gdLst/>
            <a:ahLst/>
            <a:cxnLst/>
            <a:rect l="l" t="t" r="r" b="b"/>
            <a:pathLst>
              <a:path w="2540003" h="647700">
                <a:moveTo>
                  <a:pt x="0" y="0"/>
                </a:moveTo>
                <a:lnTo>
                  <a:pt x="2540003" y="0"/>
                </a:lnTo>
                <a:lnTo>
                  <a:pt x="2540003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448591" y="-15116"/>
            <a:ext cx="4822850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5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26.</a:t>
            </a:r>
            <a:r>
              <a:rPr lang="en-US" sz="3900" spc="15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3900" spc="15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Display</a:t>
            </a:r>
            <a:r>
              <a:rPr lang="en-US" sz="3900" spc="15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Property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01578" y="93640"/>
            <a:ext cx="1421206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(</a:t>
            </a:r>
            <a:r>
              <a:rPr lang="en-US" sz="319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Inline</a:t>
            </a: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5612" y="900951"/>
            <a:ext cx="4451718" cy="3466824"/>
          </a:xfrm>
          <a:custGeom>
            <a:avLst/>
            <a:gdLst/>
            <a:ahLst/>
            <a:cxnLst/>
            <a:rect l="l" t="t" r="r" b="b"/>
            <a:pathLst>
              <a:path w="4451718" h="3466824">
                <a:moveTo>
                  <a:pt x="0" y="0"/>
                </a:moveTo>
                <a:lnTo>
                  <a:pt x="4451719" y="0"/>
                </a:lnTo>
                <a:lnTo>
                  <a:pt x="4451719" y="3466823"/>
                </a:lnTo>
                <a:lnTo>
                  <a:pt x="0" y="3466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802934" y="900951"/>
            <a:ext cx="3795055" cy="2423350"/>
          </a:xfrm>
          <a:custGeom>
            <a:avLst/>
            <a:gdLst/>
            <a:ahLst/>
            <a:cxnLst/>
            <a:rect l="l" t="t" r="r" b="b"/>
            <a:pathLst>
              <a:path w="3795055" h="2423350">
                <a:moveTo>
                  <a:pt x="0" y="0"/>
                </a:moveTo>
                <a:lnTo>
                  <a:pt x="3795055" y="0"/>
                </a:lnTo>
                <a:lnTo>
                  <a:pt x="3795055" y="2423350"/>
                </a:lnTo>
                <a:lnTo>
                  <a:pt x="0" y="2423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4802934" y="3441697"/>
            <a:ext cx="3795055" cy="1239479"/>
          </a:xfrm>
          <a:custGeom>
            <a:avLst/>
            <a:gdLst/>
            <a:ahLst/>
            <a:cxnLst/>
            <a:rect l="l" t="t" r="r" b="b"/>
            <a:pathLst>
              <a:path w="3795055" h="1239479">
                <a:moveTo>
                  <a:pt x="0" y="0"/>
                </a:moveTo>
                <a:lnTo>
                  <a:pt x="3795055" y="0"/>
                </a:lnTo>
                <a:lnTo>
                  <a:pt x="3795055" y="1239479"/>
                </a:lnTo>
                <a:lnTo>
                  <a:pt x="0" y="12394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858841" y="-15116"/>
            <a:ext cx="4822850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5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26.</a:t>
            </a:r>
            <a:r>
              <a:rPr lang="en-US" sz="3900" spc="15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3900" spc="15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Display</a:t>
            </a:r>
            <a:r>
              <a:rPr lang="en-US" sz="3900" spc="15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Property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11828" y="93640"/>
            <a:ext cx="2624309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(</a:t>
            </a:r>
            <a:r>
              <a:rPr lang="en-US" sz="319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Inline-Block</a:t>
            </a: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82327" y="808568"/>
            <a:ext cx="3740153" cy="2311403"/>
          </a:xfrm>
          <a:custGeom>
            <a:avLst/>
            <a:gdLst/>
            <a:ahLst/>
            <a:cxnLst/>
            <a:rect l="l" t="t" r="r" b="b"/>
            <a:pathLst>
              <a:path w="3740153" h="2311403">
                <a:moveTo>
                  <a:pt x="0" y="0"/>
                </a:moveTo>
                <a:lnTo>
                  <a:pt x="3740154" y="0"/>
                </a:lnTo>
                <a:lnTo>
                  <a:pt x="3740154" y="2311403"/>
                </a:lnTo>
                <a:lnTo>
                  <a:pt x="0" y="2311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06045" y="808568"/>
            <a:ext cx="4715027" cy="4163920"/>
          </a:xfrm>
          <a:custGeom>
            <a:avLst/>
            <a:gdLst/>
            <a:ahLst/>
            <a:cxnLst/>
            <a:rect l="l" t="t" r="r" b="b"/>
            <a:pathLst>
              <a:path w="4715027" h="4163920">
                <a:moveTo>
                  <a:pt x="0" y="0"/>
                </a:moveTo>
                <a:lnTo>
                  <a:pt x="4715027" y="0"/>
                </a:lnTo>
                <a:lnTo>
                  <a:pt x="4715027" y="4163920"/>
                </a:lnTo>
                <a:lnTo>
                  <a:pt x="0" y="4163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4982327" y="3203686"/>
            <a:ext cx="898779" cy="1768792"/>
          </a:xfrm>
          <a:custGeom>
            <a:avLst/>
            <a:gdLst/>
            <a:ahLst/>
            <a:cxnLst/>
            <a:rect l="l" t="t" r="r" b="b"/>
            <a:pathLst>
              <a:path w="898779" h="1768792">
                <a:moveTo>
                  <a:pt x="0" y="0"/>
                </a:moveTo>
                <a:lnTo>
                  <a:pt x="898779" y="0"/>
                </a:lnTo>
                <a:lnTo>
                  <a:pt x="898779" y="1768793"/>
                </a:lnTo>
                <a:lnTo>
                  <a:pt x="0" y="1768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509712" y="-15116"/>
            <a:ext cx="4822850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5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26.</a:t>
            </a:r>
            <a:r>
              <a:rPr lang="en-US" sz="3900" spc="15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3900" spc="15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Display</a:t>
            </a:r>
            <a:r>
              <a:rPr lang="en-US" sz="3900" spc="15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Property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62700" y="93640"/>
            <a:ext cx="1296524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(</a:t>
            </a:r>
            <a:r>
              <a:rPr lang="en-US" sz="319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None</a:t>
            </a: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47344"/>
            <a:ext cx="5830824" cy="3883152"/>
          </a:xfrm>
          <a:custGeom>
            <a:avLst/>
            <a:gdLst/>
            <a:ahLst/>
            <a:cxnLst/>
            <a:rect l="l" t="t" r="r" b="b"/>
            <a:pathLst>
              <a:path w="5830824" h="3883152">
                <a:moveTo>
                  <a:pt x="0" y="0"/>
                </a:moveTo>
                <a:lnTo>
                  <a:pt x="5830824" y="0"/>
                </a:lnTo>
                <a:lnTo>
                  <a:pt x="5830824" y="3883152"/>
                </a:lnTo>
                <a:lnTo>
                  <a:pt x="0" y="3883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91421" y="64703"/>
            <a:ext cx="642090" cy="26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FF5F1F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06578" y="-15116"/>
            <a:ext cx="5639352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5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27.</a:t>
            </a:r>
            <a:r>
              <a:rPr lang="en-US" sz="3900" spc="15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3900" spc="15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Responsive</a:t>
            </a:r>
            <a:r>
              <a:rPr lang="en-US" sz="3900" spc="15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Website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5488" y="1359408"/>
            <a:ext cx="2221992" cy="3547872"/>
          </a:xfrm>
          <a:custGeom>
            <a:avLst/>
            <a:gdLst/>
            <a:ahLst/>
            <a:cxnLst/>
            <a:rect l="l" t="t" r="r" b="b"/>
            <a:pathLst>
              <a:path w="2221992" h="3547872">
                <a:moveTo>
                  <a:pt x="0" y="0"/>
                </a:moveTo>
                <a:lnTo>
                  <a:pt x="2221992" y="0"/>
                </a:lnTo>
                <a:lnTo>
                  <a:pt x="2221992" y="3547872"/>
                </a:lnTo>
                <a:lnTo>
                  <a:pt x="0" y="354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969771" y="1307106"/>
            <a:ext cx="5639353" cy="1827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1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1.Adapts layout for different </a:t>
            </a:r>
            <a:r>
              <a:rPr lang="en-US" sz="2100" dirty="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screen sizes </a:t>
            </a:r>
          </a:p>
          <a:p>
            <a:pPr algn="l">
              <a:lnSpc>
                <a:spcPts val="2904"/>
              </a:lnSpc>
            </a:pPr>
            <a:r>
              <a:rPr lang="en-US" sz="21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2100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Flexible</a:t>
            </a:r>
            <a:r>
              <a:rPr lang="en-US" sz="21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layouts </a:t>
            </a:r>
          </a:p>
          <a:p>
            <a:pPr algn="l">
              <a:lnSpc>
                <a:spcPts val="2904"/>
              </a:lnSpc>
            </a:pPr>
            <a:r>
              <a:rPr lang="en-US" sz="21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en-US" sz="2100" dirty="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Optimizes </a:t>
            </a:r>
            <a:r>
              <a:rPr lang="en-US" sz="21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images and assets </a:t>
            </a:r>
          </a:p>
          <a:p>
            <a:pPr algn="l">
              <a:lnSpc>
                <a:spcPts val="2904"/>
              </a:lnSpc>
            </a:pPr>
            <a:r>
              <a:rPr lang="en-US" sz="21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4.Enhances user experience on </a:t>
            </a:r>
            <a:r>
              <a:rPr lang="en-US" sz="2100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</a:p>
          <a:p>
            <a:pPr algn="l">
              <a:lnSpc>
                <a:spcPts val="2904"/>
              </a:lnSpc>
            </a:pPr>
            <a:r>
              <a:rPr lang="en-US" sz="2100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 and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34385" y="2779290"/>
            <a:ext cx="951195" cy="400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100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desktop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06578" y="-15116"/>
            <a:ext cx="5639352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5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27.</a:t>
            </a:r>
            <a:r>
              <a:rPr lang="en-US" sz="3900" spc="15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3900" spc="15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Responsive</a:t>
            </a:r>
            <a:r>
              <a:rPr lang="en-US" sz="3900" spc="15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Website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1086" y="743360"/>
            <a:ext cx="7621838" cy="4294184"/>
          </a:xfrm>
          <a:custGeom>
            <a:avLst/>
            <a:gdLst/>
            <a:ahLst/>
            <a:cxnLst/>
            <a:rect l="l" t="t" r="r" b="b"/>
            <a:pathLst>
              <a:path w="7621838" h="4294184">
                <a:moveTo>
                  <a:pt x="0" y="0"/>
                </a:moveTo>
                <a:lnTo>
                  <a:pt x="7621838" y="0"/>
                </a:lnTo>
                <a:lnTo>
                  <a:pt x="7621838" y="4294184"/>
                </a:lnTo>
                <a:lnTo>
                  <a:pt x="0" y="4294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" b="-390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497141" y="-15116"/>
            <a:ext cx="4230786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5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28.</a:t>
            </a:r>
            <a:r>
              <a:rPr lang="en-US" sz="3900" spc="15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3900" spc="15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Relative</a:t>
            </a:r>
            <a:r>
              <a:rPr lang="en-US" sz="3900" spc="15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Units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89260" y="753770"/>
            <a:ext cx="2623671" cy="1953958"/>
          </a:xfrm>
          <a:custGeom>
            <a:avLst/>
            <a:gdLst/>
            <a:ahLst/>
            <a:cxnLst/>
            <a:rect l="l" t="t" r="r" b="b"/>
            <a:pathLst>
              <a:path w="2623671" h="1953958">
                <a:moveTo>
                  <a:pt x="0" y="0"/>
                </a:moveTo>
                <a:lnTo>
                  <a:pt x="2623671" y="0"/>
                </a:lnTo>
                <a:lnTo>
                  <a:pt x="2623671" y="1953959"/>
                </a:lnTo>
                <a:lnTo>
                  <a:pt x="0" y="1953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63547" y="753770"/>
            <a:ext cx="3769023" cy="3210344"/>
          </a:xfrm>
          <a:custGeom>
            <a:avLst/>
            <a:gdLst/>
            <a:ahLst/>
            <a:cxnLst/>
            <a:rect l="l" t="t" r="r" b="b"/>
            <a:pathLst>
              <a:path w="3769023" h="3210344">
                <a:moveTo>
                  <a:pt x="0" y="0"/>
                </a:moveTo>
                <a:lnTo>
                  <a:pt x="3769024" y="0"/>
                </a:lnTo>
                <a:lnTo>
                  <a:pt x="3769024" y="3210344"/>
                </a:lnTo>
                <a:lnTo>
                  <a:pt x="0" y="3210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7051481" y="753770"/>
            <a:ext cx="1953959" cy="1953958"/>
          </a:xfrm>
          <a:custGeom>
            <a:avLst/>
            <a:gdLst/>
            <a:ahLst/>
            <a:cxnLst/>
            <a:rect l="l" t="t" r="r" b="b"/>
            <a:pathLst>
              <a:path w="1953959" h="1953958">
                <a:moveTo>
                  <a:pt x="0" y="0"/>
                </a:moveTo>
                <a:lnTo>
                  <a:pt x="1953959" y="0"/>
                </a:lnTo>
                <a:lnTo>
                  <a:pt x="1953959" y="1953959"/>
                </a:lnTo>
                <a:lnTo>
                  <a:pt x="0" y="1953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668466" y="-15116"/>
            <a:ext cx="4383662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5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28.</a:t>
            </a:r>
            <a:r>
              <a:rPr lang="en-US" sz="3900" spc="15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Relative</a:t>
            </a:r>
            <a:r>
              <a:rPr lang="en-US" sz="3900" spc="15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Units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67412" y="275977"/>
            <a:ext cx="1537325" cy="345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1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(Percentage)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6955" y="4162825"/>
            <a:ext cx="81610" cy="853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2705" y="4145290"/>
            <a:ext cx="5760777" cy="867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60"/>
              </a:lnSpc>
            </a:pPr>
            <a:r>
              <a:rPr lang="en-US" sz="1800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Relative Sizing</a:t>
            </a:r>
            <a:r>
              <a:rPr lang="en-US" sz="1800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Facilitates dynamic sizing </a:t>
            </a:r>
            <a:r>
              <a:rPr lang="en-US" sz="1800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relative to parents</a:t>
            </a:r>
            <a:r>
              <a:rPr lang="en-US" sz="18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 </a:t>
            </a:r>
            <a:r>
              <a:rPr lang="en-US" sz="1800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Adaptability</a:t>
            </a:r>
            <a:r>
              <a:rPr lang="en-US" sz="1800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Ensures </a:t>
            </a:r>
            <a:r>
              <a:rPr lang="en-US" sz="1800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responsiveness </a:t>
            </a:r>
            <a:r>
              <a:rPr lang="en-US" sz="18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across various screens. </a:t>
            </a:r>
            <a:r>
              <a:rPr lang="en-US" sz="1800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Dimensions</a:t>
            </a:r>
            <a:r>
              <a:rPr lang="en-US" sz="1800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Quickly set width and height as a percentage.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28473" y="698878"/>
            <a:ext cx="2290572" cy="1872872"/>
          </a:xfrm>
          <a:custGeom>
            <a:avLst/>
            <a:gdLst/>
            <a:ahLst/>
            <a:cxnLst/>
            <a:rect l="l" t="t" r="r" b="b"/>
            <a:pathLst>
              <a:path w="2290572" h="1872872">
                <a:moveTo>
                  <a:pt x="0" y="0"/>
                </a:moveTo>
                <a:lnTo>
                  <a:pt x="2290572" y="0"/>
                </a:lnTo>
                <a:lnTo>
                  <a:pt x="2290572" y="1872872"/>
                </a:lnTo>
                <a:lnTo>
                  <a:pt x="0" y="1872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9820" y="681466"/>
            <a:ext cx="2934652" cy="3367326"/>
          </a:xfrm>
          <a:custGeom>
            <a:avLst/>
            <a:gdLst/>
            <a:ahLst/>
            <a:cxnLst/>
            <a:rect l="l" t="t" r="r" b="b"/>
            <a:pathLst>
              <a:path w="2934652" h="3367326">
                <a:moveTo>
                  <a:pt x="0" y="0"/>
                </a:moveTo>
                <a:lnTo>
                  <a:pt x="2934652" y="0"/>
                </a:lnTo>
                <a:lnTo>
                  <a:pt x="2934652" y="3367326"/>
                </a:lnTo>
                <a:lnTo>
                  <a:pt x="0" y="3367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974109" y="698878"/>
            <a:ext cx="1407414" cy="2014061"/>
          </a:xfrm>
          <a:custGeom>
            <a:avLst/>
            <a:gdLst/>
            <a:ahLst/>
            <a:cxnLst/>
            <a:rect l="l" t="t" r="r" b="b"/>
            <a:pathLst>
              <a:path w="1407414" h="2014061">
                <a:moveTo>
                  <a:pt x="0" y="0"/>
                </a:moveTo>
                <a:lnTo>
                  <a:pt x="1407414" y="0"/>
                </a:lnTo>
                <a:lnTo>
                  <a:pt x="1407414" y="2014061"/>
                </a:lnTo>
                <a:lnTo>
                  <a:pt x="0" y="2014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137572" y="-15116"/>
            <a:ext cx="4383662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5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28.</a:t>
            </a:r>
            <a:r>
              <a:rPr lang="en-US" sz="3900" spc="15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Relative</a:t>
            </a:r>
            <a:r>
              <a:rPr lang="en-US" sz="3900" spc="15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Units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36519" y="275977"/>
            <a:ext cx="580625" cy="345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(EM)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6955" y="4168873"/>
            <a:ext cx="72542" cy="749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95"/>
              </a:lnSpc>
            </a:pPr>
            <a:r>
              <a:rPr lang="en-US" sz="15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2705" y="4162816"/>
            <a:ext cx="5801154" cy="752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5"/>
              </a:lnSpc>
            </a:pP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Relative Unit</a:t>
            </a:r>
            <a:r>
              <a:rPr lang="en-US" sz="15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Sized </a:t>
            </a:r>
            <a:r>
              <a:rPr lang="en-US" sz="15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relative to the parent </a:t>
            </a:r>
            <a:r>
              <a:rPr lang="en-US" sz="15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element's font size. </a:t>
            </a: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Scalability</a:t>
            </a:r>
            <a:r>
              <a:rPr lang="en-US" sz="15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Facilitates easy </a:t>
            </a:r>
            <a:r>
              <a:rPr lang="en-US" sz="15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scaling</a:t>
            </a:r>
            <a:r>
              <a:rPr lang="en-US" sz="15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of elements for responsive design. </a:t>
            </a: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Font Sizing</a:t>
            </a:r>
            <a:r>
              <a:rPr lang="en-US" sz="15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Commonly used for setting font sizes adaptively.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39239" y="697316"/>
            <a:ext cx="2665543" cy="2179472"/>
          </a:xfrm>
          <a:custGeom>
            <a:avLst/>
            <a:gdLst/>
            <a:ahLst/>
            <a:cxnLst/>
            <a:rect l="l" t="t" r="r" b="b"/>
            <a:pathLst>
              <a:path w="2665543" h="2179472">
                <a:moveTo>
                  <a:pt x="0" y="0"/>
                </a:moveTo>
                <a:lnTo>
                  <a:pt x="2665543" y="0"/>
                </a:lnTo>
                <a:lnTo>
                  <a:pt x="2665543" y="2179472"/>
                </a:lnTo>
                <a:lnTo>
                  <a:pt x="0" y="2179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68443" y="697316"/>
            <a:ext cx="2902353" cy="3364954"/>
          </a:xfrm>
          <a:custGeom>
            <a:avLst/>
            <a:gdLst/>
            <a:ahLst/>
            <a:cxnLst/>
            <a:rect l="l" t="t" r="r" b="b"/>
            <a:pathLst>
              <a:path w="2902353" h="3364954">
                <a:moveTo>
                  <a:pt x="0" y="0"/>
                </a:moveTo>
                <a:lnTo>
                  <a:pt x="2902353" y="0"/>
                </a:lnTo>
                <a:lnTo>
                  <a:pt x="2902353" y="3364954"/>
                </a:lnTo>
                <a:lnTo>
                  <a:pt x="0" y="3364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275356" y="699326"/>
            <a:ext cx="2698071" cy="2564940"/>
          </a:xfrm>
          <a:custGeom>
            <a:avLst/>
            <a:gdLst/>
            <a:ahLst/>
            <a:cxnLst/>
            <a:rect l="l" t="t" r="r" b="b"/>
            <a:pathLst>
              <a:path w="2698071" h="2564940">
                <a:moveTo>
                  <a:pt x="0" y="0"/>
                </a:moveTo>
                <a:lnTo>
                  <a:pt x="2698070" y="0"/>
                </a:lnTo>
                <a:lnTo>
                  <a:pt x="2698070" y="2564939"/>
                </a:lnTo>
                <a:lnTo>
                  <a:pt x="0" y="256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057400" y="-15116"/>
            <a:ext cx="4383662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5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28.</a:t>
            </a:r>
            <a:r>
              <a:rPr lang="en-US" sz="3900" spc="15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Relative</a:t>
            </a:r>
            <a:r>
              <a:rPr lang="en-US" sz="3900" spc="15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Units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56347" y="275977"/>
            <a:ext cx="744160" cy="345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1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(REM)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6955" y="4162825"/>
            <a:ext cx="81610" cy="853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60"/>
              </a:lnSpc>
            </a:pPr>
            <a:r>
              <a:rPr lang="en-US" sz="18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2705" y="4145290"/>
            <a:ext cx="6271822" cy="867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Relative Sizing</a:t>
            </a:r>
            <a:r>
              <a:rPr lang="en-US" sz="1800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Facilitates dynamic sizing </a:t>
            </a:r>
            <a:r>
              <a:rPr lang="en-US" sz="1800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relative to root element</a:t>
            </a:r>
            <a:r>
              <a:rPr lang="en-US" sz="18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 </a:t>
            </a:r>
            <a:r>
              <a:rPr lang="en-US" sz="1800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Adaptability</a:t>
            </a:r>
            <a:r>
              <a:rPr lang="en-US" sz="1800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Ensures </a:t>
            </a:r>
            <a:r>
              <a:rPr lang="en-US" sz="1800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responsiveness </a:t>
            </a:r>
            <a:r>
              <a:rPr lang="en-US" sz="18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across various screens. </a:t>
            </a:r>
            <a:r>
              <a:rPr lang="en-US" sz="1800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Dimensions</a:t>
            </a:r>
            <a:r>
              <a:rPr lang="en-US" sz="1800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Quickly set width and height as a percentage.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9768" y="663578"/>
            <a:ext cx="8757066" cy="2671296"/>
          </a:xfrm>
          <a:custGeom>
            <a:avLst/>
            <a:gdLst/>
            <a:ahLst/>
            <a:cxnLst/>
            <a:rect l="l" t="t" r="r" b="b"/>
            <a:pathLst>
              <a:path w="8757066" h="2671296">
                <a:moveTo>
                  <a:pt x="0" y="0"/>
                </a:moveTo>
                <a:lnTo>
                  <a:pt x="8757066" y="0"/>
                </a:lnTo>
                <a:lnTo>
                  <a:pt x="8757066" y="2671296"/>
                </a:lnTo>
                <a:lnTo>
                  <a:pt x="0" y="2671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635128" y="-15116"/>
            <a:ext cx="436702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3.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12972" y="93640"/>
            <a:ext cx="3273266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Including </a:t>
            </a:r>
            <a:r>
              <a:rPr lang="en-US" sz="31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Styles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22897" y="275977"/>
            <a:ext cx="2126942" cy="345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1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(Internal Styling)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1707" y="3298336"/>
            <a:ext cx="81610" cy="1330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96"/>
              </a:lnSpc>
            </a:pPr>
            <a:r>
              <a:rPr lang="en-US" sz="18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</a:t>
            </a:r>
          </a:p>
          <a:p>
            <a:pPr algn="just">
              <a:lnSpc>
                <a:spcPts val="900"/>
              </a:lnSpc>
            </a:pPr>
            <a:r>
              <a:rPr lang="en-US" sz="18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4607" y="3489055"/>
            <a:ext cx="6016171" cy="140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1800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Embedded CSS: </a:t>
            </a:r>
            <a:r>
              <a:rPr lang="en-US" sz="18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Styles are placed within </a:t>
            </a:r>
            <a:r>
              <a:rPr lang="en-US" sz="1800" b="1">
                <a:solidFill>
                  <a:srgbClr val="02FF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&lt;style&gt; </a:t>
            </a:r>
            <a:r>
              <a:rPr lang="en-US" sz="18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tags in the HTML head section. </a:t>
            </a:r>
            <a:r>
              <a:rPr lang="en-US" sz="1800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Cleaner than Inline: </a:t>
            </a:r>
            <a:r>
              <a:rPr lang="en-US" sz="1800" b="1">
                <a:solidFill>
                  <a:srgbClr val="02FF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More organized</a:t>
            </a:r>
            <a:r>
              <a:rPr lang="en-US" sz="18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compared to inline styles. </a:t>
            </a:r>
            <a:r>
              <a:rPr lang="en-US" sz="1800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Reusable Styles: </a:t>
            </a:r>
            <a:r>
              <a:rPr lang="en-US" sz="18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Allows for some </a:t>
            </a:r>
            <a:r>
              <a:rPr lang="en-US" sz="1800" b="1">
                <a:solidFill>
                  <a:srgbClr val="02FF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reuse</a:t>
            </a:r>
            <a:r>
              <a:rPr lang="en-US" sz="18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of styles across the page.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3864" y="769525"/>
            <a:ext cx="3150565" cy="2749086"/>
          </a:xfrm>
          <a:custGeom>
            <a:avLst/>
            <a:gdLst/>
            <a:ahLst/>
            <a:cxnLst/>
            <a:rect l="l" t="t" r="r" b="b"/>
            <a:pathLst>
              <a:path w="3150565" h="2749086">
                <a:moveTo>
                  <a:pt x="0" y="0"/>
                </a:moveTo>
                <a:lnTo>
                  <a:pt x="3150566" y="0"/>
                </a:lnTo>
                <a:lnTo>
                  <a:pt x="3150566" y="2749086"/>
                </a:lnTo>
                <a:lnTo>
                  <a:pt x="0" y="2749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020256" y="749941"/>
            <a:ext cx="3150556" cy="2768679"/>
          </a:xfrm>
          <a:custGeom>
            <a:avLst/>
            <a:gdLst/>
            <a:ahLst/>
            <a:cxnLst/>
            <a:rect l="l" t="t" r="r" b="b"/>
            <a:pathLst>
              <a:path w="3150556" h="2768679">
                <a:moveTo>
                  <a:pt x="0" y="0"/>
                </a:moveTo>
                <a:lnTo>
                  <a:pt x="3150556" y="0"/>
                </a:lnTo>
                <a:lnTo>
                  <a:pt x="3150556" y="2768680"/>
                </a:lnTo>
                <a:lnTo>
                  <a:pt x="0" y="2768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869281" y="-15116"/>
            <a:ext cx="4383662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5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28.</a:t>
            </a:r>
            <a:r>
              <a:rPr lang="en-US" sz="3900" spc="15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Relative</a:t>
            </a:r>
            <a:r>
              <a:rPr lang="en-US" sz="3900" spc="15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Units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68228" y="275977"/>
            <a:ext cx="1127931" cy="345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(VW/VH)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3537" y="3555425"/>
            <a:ext cx="63475" cy="125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27"/>
              </a:lnSpc>
            </a:pPr>
            <a:r>
              <a:rPr lang="en-US" sz="13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9287" y="3703711"/>
            <a:ext cx="6122632" cy="1309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65"/>
              </a:lnSpc>
            </a:pPr>
            <a:r>
              <a:rPr lang="en-US" sz="1399" b="1" spc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Viewport Relative Units</a:t>
            </a:r>
            <a:r>
              <a:rPr lang="en-US" sz="1399" spc="1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399" spc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Units based on </a:t>
            </a:r>
            <a:r>
              <a:rPr lang="en-US" sz="1399" spc="1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viewport's width (</a:t>
            </a:r>
            <a:r>
              <a:rPr lang="en-US" sz="1399" spc="1" dirty="0" err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vw</a:t>
            </a:r>
            <a:r>
              <a:rPr lang="en-US" sz="1399" spc="1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) or height (</a:t>
            </a:r>
            <a:r>
              <a:rPr lang="en-US" sz="1399" spc="1" dirty="0" err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vh</a:t>
            </a:r>
            <a:r>
              <a:rPr lang="en-US" sz="1399" spc="1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) </a:t>
            </a:r>
            <a:r>
              <a:rPr lang="en-US" sz="1399" spc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for responsive design. </a:t>
            </a:r>
          </a:p>
          <a:p>
            <a:pPr algn="l">
              <a:lnSpc>
                <a:spcPts val="1665"/>
              </a:lnSpc>
            </a:pPr>
            <a:r>
              <a:rPr lang="en-US" sz="1399" b="1" spc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Responsive Layouts</a:t>
            </a:r>
            <a:r>
              <a:rPr lang="en-US" sz="1399" spc="1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399" spc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Essential for creating adaptive layouts; e.g., </a:t>
            </a:r>
            <a:r>
              <a:rPr lang="en-US" sz="1399" spc="1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height: 100vh for full-screen </a:t>
            </a:r>
            <a:r>
              <a:rPr lang="en-US" sz="1399" spc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sections. </a:t>
            </a:r>
          </a:p>
          <a:p>
            <a:pPr algn="l">
              <a:lnSpc>
                <a:spcPts val="1665"/>
              </a:lnSpc>
            </a:pPr>
            <a:r>
              <a:rPr lang="en-US" sz="1399" b="1" spc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Element Sizing</a:t>
            </a:r>
            <a:r>
              <a:rPr lang="en-US" sz="1399" spc="1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399" spc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Useful for defining heights and widths that </a:t>
            </a:r>
            <a:r>
              <a:rPr lang="en-US" sz="1399" spc="1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scale with the </a:t>
            </a:r>
          </a:p>
          <a:p>
            <a:pPr algn="l">
              <a:lnSpc>
                <a:spcPts val="1847"/>
              </a:lnSpc>
            </a:pPr>
            <a:r>
              <a:rPr lang="en-US" sz="1399" spc="2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viewport</a:t>
            </a:r>
            <a:r>
              <a:rPr lang="en-US" sz="1399" spc="2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6591" y="900951"/>
            <a:ext cx="8219113" cy="2401414"/>
          </a:xfrm>
          <a:custGeom>
            <a:avLst/>
            <a:gdLst/>
            <a:ahLst/>
            <a:cxnLst/>
            <a:rect l="l" t="t" r="r" b="b"/>
            <a:pathLst>
              <a:path w="8219113" h="2401414">
                <a:moveTo>
                  <a:pt x="0" y="0"/>
                </a:moveTo>
                <a:lnTo>
                  <a:pt x="8219113" y="0"/>
                </a:lnTo>
                <a:lnTo>
                  <a:pt x="8219113" y="2401414"/>
                </a:lnTo>
                <a:lnTo>
                  <a:pt x="0" y="2401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129399" y="-15116"/>
            <a:ext cx="4966964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5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29.</a:t>
            </a:r>
            <a:r>
              <a:rPr lang="en-US" sz="3900" spc="15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3900" spc="15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Position</a:t>
            </a:r>
            <a:r>
              <a:rPr lang="en-US" sz="3900" spc="15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Property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2516" y="3533746"/>
            <a:ext cx="72542" cy="142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91"/>
              </a:lnSpc>
            </a:pPr>
            <a:r>
              <a:rPr lang="en-US" sz="15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</a:t>
            </a:r>
          </a:p>
          <a:p>
            <a:pPr algn="just">
              <a:lnSpc>
                <a:spcPts val="799"/>
              </a:lnSpc>
            </a:pPr>
            <a:r>
              <a:rPr lang="en-US" sz="15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  <a:p>
            <a:pPr algn="just">
              <a:lnSpc>
                <a:spcPts val="2991"/>
              </a:lnSpc>
            </a:pPr>
            <a:r>
              <a:rPr lang="en-US" sz="15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8266" y="3699139"/>
            <a:ext cx="6406163" cy="1256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3"/>
              </a:lnSpc>
            </a:pP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Static</a:t>
            </a:r>
            <a:r>
              <a:rPr lang="en-US" sz="15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(default) : </a:t>
            </a:r>
            <a:r>
              <a:rPr lang="en-US" sz="15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Elements follow the normal document flow. </a:t>
            </a:r>
            <a:r>
              <a:rPr lang="en-US" sz="15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(top, right, bottom, left, z-index would not work) </a:t>
            </a: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Relative</a:t>
            </a:r>
            <a:r>
              <a:rPr lang="en-US" sz="15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Element's position adjusted </a:t>
            </a:r>
            <a:r>
              <a:rPr lang="en-US" sz="15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from its normal position</a:t>
            </a:r>
            <a:r>
              <a:rPr lang="en-US" sz="15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 </a:t>
            </a: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Absolute</a:t>
            </a:r>
            <a:r>
              <a:rPr lang="en-US" sz="15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Positions element relative to the </a:t>
            </a:r>
            <a:r>
              <a:rPr lang="en-US" sz="15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nearest positioned ancestor</a:t>
            </a:r>
            <a:r>
              <a:rPr lang="en-US" sz="15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  <a:p>
            <a:pPr algn="l">
              <a:lnSpc>
                <a:spcPts val="1703"/>
              </a:lnSpc>
            </a:pPr>
            <a:r>
              <a:rPr lang="en-US" sz="1599" b="1" spc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Fixed</a:t>
            </a:r>
            <a:r>
              <a:rPr lang="en-US" sz="1599" spc="1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 spc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Element positioned relative to the </a:t>
            </a:r>
            <a:r>
              <a:rPr lang="en-US" sz="1599" spc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viewport</a:t>
            </a:r>
            <a:r>
              <a:rPr lang="en-US" sz="1599" spc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, </a:t>
            </a:r>
            <a:r>
              <a:rPr lang="en-US" sz="1599" spc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does not move on scroll</a:t>
            </a:r>
            <a:r>
              <a:rPr lang="en-US" sz="1599" spc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55760" y="834228"/>
            <a:ext cx="2679335" cy="1796729"/>
          </a:xfrm>
          <a:custGeom>
            <a:avLst/>
            <a:gdLst/>
            <a:ahLst/>
            <a:cxnLst/>
            <a:rect l="l" t="t" r="r" b="b"/>
            <a:pathLst>
              <a:path w="2679335" h="1796729">
                <a:moveTo>
                  <a:pt x="0" y="0"/>
                </a:moveTo>
                <a:lnTo>
                  <a:pt x="2679335" y="0"/>
                </a:lnTo>
                <a:lnTo>
                  <a:pt x="2679335" y="1796729"/>
                </a:lnTo>
                <a:lnTo>
                  <a:pt x="0" y="17967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37976" y="834228"/>
            <a:ext cx="2188140" cy="4201011"/>
          </a:xfrm>
          <a:custGeom>
            <a:avLst/>
            <a:gdLst/>
            <a:ahLst/>
            <a:cxnLst/>
            <a:rect l="l" t="t" r="r" b="b"/>
            <a:pathLst>
              <a:path w="2188140" h="4201011">
                <a:moveTo>
                  <a:pt x="0" y="0"/>
                </a:moveTo>
                <a:lnTo>
                  <a:pt x="2188140" y="0"/>
                </a:lnTo>
                <a:lnTo>
                  <a:pt x="2188140" y="4201011"/>
                </a:lnTo>
                <a:lnTo>
                  <a:pt x="0" y="4201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655760" y="2720302"/>
            <a:ext cx="3162738" cy="2216106"/>
          </a:xfrm>
          <a:custGeom>
            <a:avLst/>
            <a:gdLst/>
            <a:ahLst/>
            <a:cxnLst/>
            <a:rect l="l" t="t" r="r" b="b"/>
            <a:pathLst>
              <a:path w="3162738" h="2216106">
                <a:moveTo>
                  <a:pt x="0" y="0"/>
                </a:moveTo>
                <a:lnTo>
                  <a:pt x="3162739" y="0"/>
                </a:lnTo>
                <a:lnTo>
                  <a:pt x="3162739" y="2216105"/>
                </a:lnTo>
                <a:lnTo>
                  <a:pt x="0" y="22161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129399" y="-15116"/>
            <a:ext cx="4966964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5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29.</a:t>
            </a:r>
            <a:r>
              <a:rPr lang="en-US" sz="3900" spc="15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</a:t>
            </a:r>
            <a:r>
              <a:rPr lang="en-US" sz="3900" spc="15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Position</a:t>
            </a:r>
            <a:r>
              <a:rPr lang="en-US" sz="3900" spc="15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 Property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55072" y="3099940"/>
            <a:ext cx="3004595" cy="1830514"/>
          </a:xfrm>
          <a:custGeom>
            <a:avLst/>
            <a:gdLst/>
            <a:ahLst/>
            <a:cxnLst/>
            <a:rect l="l" t="t" r="r" b="b"/>
            <a:pathLst>
              <a:path w="3004595" h="1830514">
                <a:moveTo>
                  <a:pt x="0" y="0"/>
                </a:moveTo>
                <a:lnTo>
                  <a:pt x="3004594" y="0"/>
                </a:lnTo>
                <a:lnTo>
                  <a:pt x="3004594" y="1830514"/>
                </a:lnTo>
                <a:lnTo>
                  <a:pt x="0" y="1830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598043" y="3099940"/>
            <a:ext cx="1917678" cy="1830514"/>
          </a:xfrm>
          <a:custGeom>
            <a:avLst/>
            <a:gdLst/>
            <a:ahLst/>
            <a:cxnLst/>
            <a:rect l="l" t="t" r="r" b="b"/>
            <a:pathLst>
              <a:path w="1917678" h="1830514">
                <a:moveTo>
                  <a:pt x="0" y="0"/>
                </a:moveTo>
                <a:lnTo>
                  <a:pt x="1917677" y="0"/>
                </a:lnTo>
                <a:lnTo>
                  <a:pt x="1917677" y="1830514"/>
                </a:lnTo>
                <a:lnTo>
                  <a:pt x="0" y="1830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17713" y="730053"/>
            <a:ext cx="2298983" cy="4200392"/>
          </a:xfrm>
          <a:custGeom>
            <a:avLst/>
            <a:gdLst/>
            <a:ahLst/>
            <a:cxnLst/>
            <a:rect l="l" t="t" r="r" b="b"/>
            <a:pathLst>
              <a:path w="2298983" h="4200392">
                <a:moveTo>
                  <a:pt x="0" y="0"/>
                </a:moveTo>
                <a:lnTo>
                  <a:pt x="2298983" y="0"/>
                </a:lnTo>
                <a:lnTo>
                  <a:pt x="2298983" y="4200392"/>
                </a:lnTo>
                <a:lnTo>
                  <a:pt x="0" y="42003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533296" y="-15116"/>
            <a:ext cx="5120345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1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29.</a:t>
            </a:r>
            <a:r>
              <a:rPr lang="en-US" sz="3900" spc="11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Position</a:t>
            </a:r>
            <a:r>
              <a:rPr lang="en-US" sz="3900" spc="11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Property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54562" y="275977"/>
            <a:ext cx="1063371" cy="345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1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(z index)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46512" y="604247"/>
            <a:ext cx="72542" cy="1677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63"/>
              </a:lnSpc>
            </a:pPr>
            <a:r>
              <a:rPr lang="en-US" sz="15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</a:t>
            </a:r>
          </a:p>
          <a:p>
            <a:pPr algn="just">
              <a:lnSpc>
                <a:spcPts val="799"/>
              </a:lnSpc>
            </a:pPr>
            <a:r>
              <a:rPr lang="en-US" sz="15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32262" y="779155"/>
            <a:ext cx="5701817" cy="1736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6"/>
              </a:lnSpc>
            </a:pPr>
            <a:r>
              <a:rPr lang="en-US" sz="15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Stacking Order</a:t>
            </a:r>
            <a:r>
              <a:rPr lang="en-US" sz="15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Determines the </a:t>
            </a:r>
            <a:r>
              <a:rPr lang="en-US" sz="1599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stacking order 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of elements along the Z-axis. </a:t>
            </a:r>
          </a:p>
          <a:p>
            <a:pPr algn="l">
              <a:lnSpc>
                <a:spcPts val="1956"/>
              </a:lnSpc>
            </a:pPr>
            <a:r>
              <a:rPr lang="en-US" sz="15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Position Context</a:t>
            </a:r>
            <a:r>
              <a:rPr lang="en-US" sz="15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Only applies to elements with position set to relative, absolute, fixed, or sticky.</a:t>
            </a:r>
          </a:p>
          <a:p>
            <a:pPr algn="l">
              <a:lnSpc>
                <a:spcPts val="1679"/>
              </a:lnSpc>
            </a:pPr>
            <a:r>
              <a:rPr lang="en-US" sz="15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Integer Values</a:t>
            </a:r>
            <a:r>
              <a:rPr lang="en-US" sz="15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Accepts </a:t>
            </a:r>
            <a:r>
              <a:rPr lang="en-US" sz="1599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integer values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, including negative numbers.</a:t>
            </a:r>
          </a:p>
          <a:p>
            <a:pPr algn="l">
              <a:lnSpc>
                <a:spcPts val="2111"/>
              </a:lnSpc>
            </a:pPr>
            <a:r>
              <a:rPr lang="en-US" sz="15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Higher Values</a:t>
            </a:r>
            <a:r>
              <a:rPr lang="en-US" sz="15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An element with a </a:t>
            </a:r>
            <a:r>
              <a:rPr lang="en-US" sz="1599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higher z-index value appears </a:t>
            </a:r>
          </a:p>
          <a:p>
            <a:pPr algn="l">
              <a:lnSpc>
                <a:spcPts val="1727"/>
              </a:lnSpc>
            </a:pPr>
            <a:r>
              <a:rPr lang="en-US" sz="1599" spc="1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above others</a:t>
            </a:r>
            <a:r>
              <a:rPr lang="en-US" sz="1599" spc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6552" y="1496568"/>
            <a:ext cx="3730752" cy="2764536"/>
          </a:xfrm>
          <a:custGeom>
            <a:avLst/>
            <a:gdLst/>
            <a:ahLst/>
            <a:cxnLst/>
            <a:rect l="l" t="t" r="r" b="b"/>
            <a:pathLst>
              <a:path w="3730752" h="2764536">
                <a:moveTo>
                  <a:pt x="0" y="0"/>
                </a:moveTo>
                <a:lnTo>
                  <a:pt x="3730752" y="0"/>
                </a:lnTo>
                <a:lnTo>
                  <a:pt x="3730752" y="2764536"/>
                </a:lnTo>
                <a:lnTo>
                  <a:pt x="0" y="2764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081016" y="1018032"/>
            <a:ext cx="3276600" cy="3727704"/>
          </a:xfrm>
          <a:custGeom>
            <a:avLst/>
            <a:gdLst/>
            <a:ahLst/>
            <a:cxnLst/>
            <a:rect l="l" t="t" r="r" b="b"/>
            <a:pathLst>
              <a:path w="3276600" h="3727704">
                <a:moveTo>
                  <a:pt x="0" y="0"/>
                </a:moveTo>
                <a:lnTo>
                  <a:pt x="3276600" y="0"/>
                </a:lnTo>
                <a:lnTo>
                  <a:pt x="3276600" y="3727704"/>
                </a:lnTo>
                <a:lnTo>
                  <a:pt x="0" y="3727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398328" y="45844"/>
            <a:ext cx="747608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30.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80981" y="93812"/>
            <a:ext cx="3185751" cy="637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FF00"/>
                </a:solidFill>
                <a:latin typeface="Comic Sans"/>
                <a:ea typeface="Comic Sans"/>
                <a:cs typeface="Comic Sans"/>
                <a:sym typeface="Comic Sans"/>
              </a:rPr>
              <a:t>Semantic </a:t>
            </a:r>
            <a:r>
              <a:rPr lang="en-US" sz="3600">
                <a:solidFill>
                  <a:srgbClr val="FF9900"/>
                </a:solidFill>
                <a:latin typeface="Comic Sans"/>
                <a:ea typeface="Comic Sans"/>
                <a:cs typeface="Comic Sans"/>
                <a:sym typeface="Comic Sans"/>
              </a:rPr>
              <a:t>Tags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791827" y="1290733"/>
            <a:ext cx="3429648" cy="57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Non-Semantic Tags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93421" y="1836106"/>
            <a:ext cx="3817363" cy="375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7"/>
              </a:lnSpc>
            </a:pPr>
            <a:r>
              <a:rPr lang="en-US" sz="1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-US" sz="19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Generic</a:t>
            </a:r>
            <a:r>
              <a:rPr lang="en-US" sz="1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No specific meaning.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93421" y="2192722"/>
            <a:ext cx="156486" cy="717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27"/>
              </a:lnSpc>
            </a:pPr>
            <a:r>
              <a:rPr lang="en-US" sz="1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● ●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16084" y="2192722"/>
            <a:ext cx="3193894" cy="717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7"/>
              </a:lnSpc>
            </a:pPr>
            <a:r>
              <a:rPr lang="en-US" sz="1999" dirty="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For Styling</a:t>
            </a:r>
            <a:r>
              <a:rPr lang="en-US" sz="19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Used for layout. </a:t>
            </a:r>
            <a:r>
              <a:rPr lang="en-US" sz="1999" dirty="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No SEO</a:t>
            </a:r>
            <a:r>
              <a:rPr lang="en-US" sz="19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Not SEO-friendly.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93421" y="2862139"/>
            <a:ext cx="3927510" cy="404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7"/>
              </a:lnSpc>
            </a:pPr>
            <a:r>
              <a:rPr lang="en-US" sz="1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●Examples: </a:t>
            </a:r>
            <a:r>
              <a:rPr lang="en-US" sz="1999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&lt;div&gt;, &lt;span&gt;, &lt;i&gt;,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49027" y="3263332"/>
            <a:ext cx="517360" cy="356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999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&lt;b&gt;.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2096" y="1298524"/>
            <a:ext cx="2504942" cy="54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Semantic Tags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0052" y="1831705"/>
            <a:ext cx="148657" cy="1009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9"/>
              </a:lnSpc>
            </a:pPr>
            <a:r>
              <a:rPr lang="en-US" sz="1899" spc="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● ● ●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9296" y="1831705"/>
            <a:ext cx="3471224" cy="201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99"/>
              </a:lnSpc>
            </a:pPr>
            <a:r>
              <a:rPr lang="en-US" sz="1899" spc="3" dirty="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Meaningful</a:t>
            </a:r>
            <a:r>
              <a:rPr lang="en-US" sz="1899" spc="3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Describe content. </a:t>
            </a:r>
            <a:r>
              <a:rPr lang="en-US" sz="1899" spc="3" dirty="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SEO</a:t>
            </a:r>
            <a:r>
              <a:rPr lang="en-US" sz="1899" spc="3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Good for search engines. </a:t>
            </a:r>
            <a:r>
              <a:rPr lang="en-US" sz="1899" spc="3" dirty="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Accessibility</a:t>
            </a:r>
            <a:r>
              <a:rPr lang="en-US" sz="1899" spc="3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Useful for screen readers. </a:t>
            </a:r>
          </a:p>
          <a:p>
            <a:pPr algn="just">
              <a:lnSpc>
                <a:spcPts val="2599"/>
              </a:lnSpc>
            </a:pPr>
            <a:r>
              <a:rPr lang="en-US" sz="1899" spc="3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Examples: </a:t>
            </a:r>
            <a:r>
              <a:rPr lang="en-US" sz="1899" spc="3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&lt;header&gt;, &lt;footer&gt;, &lt;article&gt;, &lt;</a:t>
            </a:r>
            <a:r>
              <a:rPr lang="en-US" sz="1899" spc="3" dirty="0" err="1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setion</a:t>
            </a:r>
            <a:r>
              <a:rPr lang="en-US" sz="1899" spc="3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&gt;, &lt;nav&gt;</a:t>
            </a:r>
            <a:r>
              <a:rPr lang="en-US" sz="1899" spc="3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0052" y="3163681"/>
            <a:ext cx="148657" cy="351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1899" spc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98328" y="45844"/>
            <a:ext cx="747608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30.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80981" y="93812"/>
            <a:ext cx="3185751" cy="637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FF00"/>
                </a:solidFill>
                <a:latin typeface="Comic Sans"/>
                <a:ea typeface="Comic Sans"/>
                <a:cs typeface="Comic Sans"/>
                <a:sym typeface="Comic Sans"/>
              </a:rPr>
              <a:t>Semantic </a:t>
            </a:r>
            <a:r>
              <a:rPr lang="en-US" sz="3600">
                <a:solidFill>
                  <a:srgbClr val="FF9900"/>
                </a:solidFill>
                <a:latin typeface="Comic Sans"/>
                <a:ea typeface="Comic Sans"/>
                <a:cs typeface="Comic Sans"/>
                <a:sym typeface="Comic Sans"/>
              </a:rPr>
              <a:t>Tags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773" y="765115"/>
            <a:ext cx="2491921" cy="4163635"/>
          </a:xfrm>
          <a:custGeom>
            <a:avLst/>
            <a:gdLst/>
            <a:ahLst/>
            <a:cxnLst/>
            <a:rect l="l" t="t" r="r" b="b"/>
            <a:pathLst>
              <a:path w="2491921" h="4163635">
                <a:moveTo>
                  <a:pt x="0" y="0"/>
                </a:moveTo>
                <a:lnTo>
                  <a:pt x="2491921" y="0"/>
                </a:lnTo>
                <a:lnTo>
                  <a:pt x="2491921" y="4163634"/>
                </a:lnTo>
                <a:lnTo>
                  <a:pt x="0" y="4163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815171" y="2092890"/>
            <a:ext cx="3465090" cy="1356474"/>
          </a:xfrm>
          <a:custGeom>
            <a:avLst/>
            <a:gdLst/>
            <a:ahLst/>
            <a:cxnLst/>
            <a:rect l="l" t="t" r="r" b="b"/>
            <a:pathLst>
              <a:path w="3465090" h="1356474">
                <a:moveTo>
                  <a:pt x="0" y="0"/>
                </a:moveTo>
                <a:lnTo>
                  <a:pt x="3465090" y="0"/>
                </a:lnTo>
                <a:lnTo>
                  <a:pt x="3465090" y="1356474"/>
                </a:lnTo>
                <a:lnTo>
                  <a:pt x="0" y="1356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815171" y="3545653"/>
            <a:ext cx="3465090" cy="1360837"/>
          </a:xfrm>
          <a:custGeom>
            <a:avLst/>
            <a:gdLst/>
            <a:ahLst/>
            <a:cxnLst/>
            <a:rect l="l" t="t" r="r" b="b"/>
            <a:pathLst>
              <a:path w="3465090" h="1360837">
                <a:moveTo>
                  <a:pt x="0" y="0"/>
                </a:moveTo>
                <a:lnTo>
                  <a:pt x="3465090" y="0"/>
                </a:lnTo>
                <a:lnTo>
                  <a:pt x="3465090" y="1360836"/>
                </a:lnTo>
                <a:lnTo>
                  <a:pt x="0" y="1360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452306" y="45844"/>
            <a:ext cx="666769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31.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55578" y="93812"/>
            <a:ext cx="3155328" cy="637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FF00"/>
                </a:solidFill>
                <a:latin typeface="Comic Sans"/>
                <a:ea typeface="Comic Sans"/>
                <a:cs typeface="Comic Sans"/>
                <a:sym typeface="Comic Sans"/>
              </a:rPr>
              <a:t>Float </a:t>
            </a:r>
            <a:r>
              <a:rPr lang="en-US" sz="3600">
                <a:solidFill>
                  <a:srgbClr val="FF9900"/>
                </a:solidFill>
                <a:latin typeface="Comic Sans"/>
                <a:ea typeface="Comic Sans"/>
                <a:cs typeface="Comic Sans"/>
                <a:sym typeface="Comic Sans"/>
              </a:rPr>
              <a:t>Property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88536" y="616429"/>
            <a:ext cx="72542" cy="143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15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74286" y="791347"/>
            <a:ext cx="6052890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3"/>
              </a:lnSpc>
            </a:pPr>
            <a:r>
              <a:rPr lang="en-US" sz="15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Element Alignment</a:t>
            </a:r>
            <a:r>
              <a:rPr lang="en-US" sz="15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Allows elements to be aligned to the left or right within their containing element.</a:t>
            </a:r>
          </a:p>
          <a:p>
            <a:pPr algn="l">
              <a:lnSpc>
                <a:spcPts val="1943"/>
              </a:lnSpc>
            </a:pP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15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Values</a:t>
            </a:r>
            <a:r>
              <a:rPr lang="en-US" sz="15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Can take values like </a:t>
            </a:r>
            <a:r>
              <a:rPr lang="en-US" sz="15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"left", "right", or "none" 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to determine the floating direction. </a:t>
            </a:r>
          </a:p>
          <a:p>
            <a:pPr algn="l">
              <a:lnSpc>
                <a:spcPts val="1703"/>
              </a:lnSpc>
            </a:pPr>
            <a:r>
              <a:rPr lang="en-US" sz="15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Old Layout Technique</a:t>
            </a:r>
            <a:r>
              <a:rPr lang="en-US" sz="15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Less commonly used with the advent of Flexbox.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6168" y="1786433"/>
            <a:ext cx="6923313" cy="3110684"/>
          </a:xfrm>
          <a:custGeom>
            <a:avLst/>
            <a:gdLst/>
            <a:ahLst/>
            <a:cxnLst/>
            <a:rect l="l" t="t" r="r" b="b"/>
            <a:pathLst>
              <a:path w="6923313" h="3110684">
                <a:moveTo>
                  <a:pt x="0" y="0"/>
                </a:moveTo>
                <a:lnTo>
                  <a:pt x="6923313" y="0"/>
                </a:lnTo>
                <a:lnTo>
                  <a:pt x="6923313" y="3110684"/>
                </a:lnTo>
                <a:lnTo>
                  <a:pt x="0" y="311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38090" y="1247175"/>
            <a:ext cx="711203" cy="12697"/>
          </a:xfrm>
          <a:custGeom>
            <a:avLst/>
            <a:gdLst/>
            <a:ahLst/>
            <a:cxnLst/>
            <a:rect l="l" t="t" r="r" b="b"/>
            <a:pathLst>
              <a:path w="711203" h="12697">
                <a:moveTo>
                  <a:pt x="0" y="0"/>
                </a:moveTo>
                <a:lnTo>
                  <a:pt x="711203" y="0"/>
                </a:lnTo>
                <a:lnTo>
                  <a:pt x="711203" y="12697"/>
                </a:lnTo>
                <a:lnTo>
                  <a:pt x="0" y="126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907791" y="45844"/>
            <a:ext cx="5083512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5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32.</a:t>
            </a:r>
            <a:r>
              <a:rPr lang="en-US" sz="3900" spc="15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What is </a:t>
            </a:r>
            <a:r>
              <a:rPr lang="en-US" sz="3900" spc="15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Flexbox?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8090" y="968893"/>
            <a:ext cx="8012925" cy="60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8"/>
              </a:lnSpc>
            </a:pPr>
            <a:r>
              <a:rPr lang="en-US" sz="1800" spc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  <a:hlinkClick r:id="rId5" tooltip="https://developer.mozilla.org/en-US/docs/Web/CSS/CSS_flexible_box_layout"/>
              </a:rPr>
              <a:t>Flexbox</a:t>
            </a:r>
            <a:r>
              <a:rPr lang="en-US" sz="1800" spc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is a </a:t>
            </a:r>
            <a:r>
              <a:rPr lang="en-US" sz="1800" spc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one-dimensional layout </a:t>
            </a:r>
            <a:r>
              <a:rPr lang="en-US" sz="1800" spc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method for </a:t>
            </a:r>
            <a:r>
              <a:rPr lang="en-US" sz="1800" spc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arranging items in rows or columns</a:t>
            </a:r>
            <a:r>
              <a:rPr lang="en-US" sz="1800" spc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 Items</a:t>
            </a:r>
            <a:r>
              <a:rPr lang="en-US" sz="1800" i="1" spc="1">
                <a:solidFill>
                  <a:srgbClr val="FFFFFF"/>
                </a:solidFill>
                <a:latin typeface="Calibri (MS) Italics"/>
                <a:ea typeface="Calibri (MS) Italics"/>
                <a:cs typeface="Calibri (MS) Italics"/>
                <a:sym typeface="Calibri (MS) Italics"/>
              </a:rPr>
              <a:t>flex</a:t>
            </a:r>
            <a:r>
              <a:rPr lang="en-US" sz="1800" spc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(expand) to fill additional space or shrink to fit into smaller spaces.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0678" y="1070162"/>
            <a:ext cx="6299749" cy="3726142"/>
          </a:xfrm>
          <a:custGeom>
            <a:avLst/>
            <a:gdLst/>
            <a:ahLst/>
            <a:cxnLst/>
            <a:rect l="l" t="t" r="r" b="b"/>
            <a:pathLst>
              <a:path w="6299749" h="3726142">
                <a:moveTo>
                  <a:pt x="0" y="0"/>
                </a:moveTo>
                <a:lnTo>
                  <a:pt x="6299749" y="0"/>
                </a:lnTo>
                <a:lnTo>
                  <a:pt x="6299749" y="3726142"/>
                </a:lnTo>
                <a:lnTo>
                  <a:pt x="0" y="3726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785681" y="45844"/>
            <a:ext cx="747608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33.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68335" y="93812"/>
            <a:ext cx="2394699" cy="637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FF00"/>
                </a:solidFill>
                <a:latin typeface="Comic Sans"/>
                <a:ea typeface="Comic Sans"/>
                <a:cs typeface="Comic Sans"/>
                <a:sym typeface="Comic Sans"/>
              </a:rPr>
              <a:t>Flex </a:t>
            </a:r>
            <a:r>
              <a:rPr lang="en-US" sz="3600">
                <a:solidFill>
                  <a:srgbClr val="FF9900"/>
                </a:solidFill>
                <a:latin typeface="Comic Sans"/>
                <a:ea typeface="Comic Sans"/>
                <a:cs typeface="Comic Sans"/>
                <a:sym typeface="Comic Sans"/>
              </a:rPr>
              <a:t>Model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39077" y="1199255"/>
            <a:ext cx="1897713" cy="533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spc="2">
                <a:solidFill>
                  <a:srgbClr val="02FF00"/>
                </a:solidFill>
                <a:latin typeface="Arial"/>
                <a:ea typeface="Arial"/>
                <a:cs typeface="Arial"/>
                <a:sym typeface="Arial"/>
              </a:rPr>
              <a:t>display: flex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3753" y="2239356"/>
            <a:ext cx="5163264" cy="2710710"/>
          </a:xfrm>
          <a:custGeom>
            <a:avLst/>
            <a:gdLst/>
            <a:ahLst/>
            <a:cxnLst/>
            <a:rect l="l" t="t" r="r" b="b"/>
            <a:pathLst>
              <a:path w="5163264" h="2710710">
                <a:moveTo>
                  <a:pt x="0" y="0"/>
                </a:moveTo>
                <a:lnTo>
                  <a:pt x="5163264" y="0"/>
                </a:lnTo>
                <a:lnTo>
                  <a:pt x="5163264" y="2710710"/>
                </a:lnTo>
                <a:lnTo>
                  <a:pt x="0" y="2710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045113" y="45844"/>
            <a:ext cx="747608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34.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27766" y="93812"/>
            <a:ext cx="3904879" cy="637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FF00"/>
                </a:solidFill>
                <a:latin typeface="Comic Sans"/>
                <a:ea typeface="Comic Sans"/>
                <a:cs typeface="Comic Sans"/>
                <a:sym typeface="Comic Sans"/>
              </a:rPr>
              <a:t>Flexbox </a:t>
            </a:r>
            <a:r>
              <a:rPr lang="en-US" sz="3600">
                <a:solidFill>
                  <a:srgbClr val="FF9900"/>
                </a:solidFill>
                <a:latin typeface="Comic Sans"/>
                <a:ea typeface="Comic Sans"/>
                <a:cs typeface="Comic Sans"/>
                <a:sym typeface="Comic Sans"/>
              </a:rPr>
              <a:t>Direction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5193" y="815692"/>
            <a:ext cx="72542" cy="1012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43"/>
              </a:lnSpc>
            </a:pPr>
            <a:r>
              <a:rPr lang="en-US" sz="15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 •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0943" y="809635"/>
            <a:ext cx="8497548" cy="125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3"/>
              </a:lnSpc>
            </a:pPr>
            <a:r>
              <a:rPr lang="en-US" sz="15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Property Name</a:t>
            </a:r>
            <a:r>
              <a:rPr lang="en-US" sz="15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flex-direction is the property used to define the direction in a flex container. </a:t>
            </a:r>
          </a:p>
          <a:p>
            <a:pPr algn="l">
              <a:lnSpc>
                <a:spcPts val="1943"/>
              </a:lnSpc>
            </a:pPr>
            <a:r>
              <a:rPr lang="en-US" sz="15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Row Layout</a:t>
            </a:r>
            <a:r>
              <a:rPr lang="en-US" sz="15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 dirty="0" err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row</a:t>
            </a:r>
            <a:r>
              <a:rPr lang="en-US" sz="15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value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aligns the flex items </a:t>
            </a:r>
            <a:r>
              <a:rPr lang="en-US" sz="1599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horizontally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, in a left-to-right fashion. </a:t>
            </a:r>
          </a:p>
          <a:p>
            <a:pPr algn="l">
              <a:lnSpc>
                <a:spcPts val="1943"/>
              </a:lnSpc>
            </a:pPr>
            <a:r>
              <a:rPr lang="en-US" sz="15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Column Layout</a:t>
            </a:r>
            <a:r>
              <a:rPr lang="en-US" sz="15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 dirty="0" err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column</a:t>
            </a:r>
            <a:r>
              <a:rPr lang="en-US" sz="15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value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stacks the flex items </a:t>
            </a:r>
            <a:r>
              <a:rPr lang="en-US" sz="1599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vertically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, from top to bottom.</a:t>
            </a:r>
          </a:p>
          <a:p>
            <a:pPr algn="l">
              <a:lnSpc>
                <a:spcPts val="1943"/>
              </a:lnSpc>
            </a:pPr>
            <a:r>
              <a:rPr lang="en-US" sz="15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Reverse Direction</a:t>
            </a:r>
            <a:r>
              <a:rPr lang="en-US" sz="15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Adding -</a:t>
            </a:r>
            <a:r>
              <a:rPr lang="en-US" sz="1599" dirty="0" err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reverse</a:t>
            </a:r>
            <a:r>
              <a:rPr lang="en-US" sz="15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to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row or column (as in </a:t>
            </a:r>
            <a:r>
              <a:rPr lang="en-US" sz="1599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row-</a:t>
            </a:r>
            <a:r>
              <a:rPr lang="en-US" sz="1599" dirty="0" err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reverse</a:t>
            </a:r>
            <a:r>
              <a:rPr lang="en-US" sz="1599" dirty="0" err="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or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1599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column-reverse</a:t>
            </a:r>
            <a:r>
              <a:rPr lang="en-US" sz="1599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) reverses </a:t>
            </a:r>
          </a:p>
          <a:p>
            <a:pPr algn="l">
              <a:lnSpc>
                <a:spcPts val="1751"/>
              </a:lnSpc>
            </a:pPr>
            <a:r>
              <a:rPr lang="en-US" sz="1599" spc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the order of the items.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11025" y="809196"/>
            <a:ext cx="1902762" cy="1517142"/>
          </a:xfrm>
          <a:custGeom>
            <a:avLst/>
            <a:gdLst/>
            <a:ahLst/>
            <a:cxnLst/>
            <a:rect l="l" t="t" r="r" b="b"/>
            <a:pathLst>
              <a:path w="1902762" h="1517142">
                <a:moveTo>
                  <a:pt x="0" y="0"/>
                </a:moveTo>
                <a:lnTo>
                  <a:pt x="1902762" y="0"/>
                </a:lnTo>
                <a:lnTo>
                  <a:pt x="1902762" y="1517142"/>
                </a:lnTo>
                <a:lnTo>
                  <a:pt x="0" y="1517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014990" y="809196"/>
            <a:ext cx="3047933" cy="1796672"/>
          </a:xfrm>
          <a:custGeom>
            <a:avLst/>
            <a:gdLst/>
            <a:ahLst/>
            <a:cxnLst/>
            <a:rect l="l" t="t" r="r" b="b"/>
            <a:pathLst>
              <a:path w="3047933" h="1796672">
                <a:moveTo>
                  <a:pt x="0" y="0"/>
                </a:moveTo>
                <a:lnTo>
                  <a:pt x="3047933" y="0"/>
                </a:lnTo>
                <a:lnTo>
                  <a:pt x="3047933" y="1796673"/>
                </a:lnTo>
                <a:lnTo>
                  <a:pt x="0" y="1796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2232" y="775078"/>
            <a:ext cx="3839023" cy="2250510"/>
          </a:xfrm>
          <a:custGeom>
            <a:avLst/>
            <a:gdLst/>
            <a:ahLst/>
            <a:cxnLst/>
            <a:rect l="l" t="t" r="r" b="b"/>
            <a:pathLst>
              <a:path w="3839023" h="2250510">
                <a:moveTo>
                  <a:pt x="0" y="0"/>
                </a:moveTo>
                <a:lnTo>
                  <a:pt x="3839023" y="0"/>
                </a:lnTo>
                <a:lnTo>
                  <a:pt x="3839023" y="2250510"/>
                </a:lnTo>
                <a:lnTo>
                  <a:pt x="0" y="2250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616869" y="-15116"/>
            <a:ext cx="436702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3.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94722" y="93640"/>
            <a:ext cx="3273266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Including </a:t>
            </a:r>
            <a:r>
              <a:rPr lang="en-US" sz="31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Styles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04647" y="275977"/>
            <a:ext cx="2164280" cy="345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(External Styling)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0890" y="3491836"/>
            <a:ext cx="72542" cy="1015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55"/>
              </a:lnSpc>
            </a:pPr>
            <a:r>
              <a:rPr lang="en-US" sz="15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 •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6640" y="3493094"/>
            <a:ext cx="6359404" cy="125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5"/>
              </a:lnSpc>
            </a:pP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Separate CSS File</a:t>
            </a:r>
            <a:r>
              <a:rPr lang="en-US" sz="1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: Stores styles in a </a:t>
            </a:r>
            <a:r>
              <a:rPr lang="en-US" sz="1599" b="1">
                <a:solidFill>
                  <a:srgbClr val="02FF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separate .cssfile</a:t>
            </a:r>
            <a:r>
              <a:rPr lang="en-US" sz="1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, linked to HTML. </a:t>
            </a: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Reusable</a:t>
            </a:r>
            <a:r>
              <a:rPr lang="en-US" sz="1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: Enables style </a:t>
            </a:r>
            <a:r>
              <a:rPr lang="en-US" sz="1599" b="1">
                <a:solidFill>
                  <a:srgbClr val="02FF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reuse</a:t>
            </a:r>
            <a:r>
              <a:rPr lang="en-US" sz="1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across multiple webpages. </a:t>
            </a: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Link in HTML</a:t>
            </a:r>
            <a:r>
              <a:rPr lang="en-US" sz="1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: Use the </a:t>
            </a:r>
            <a:r>
              <a:rPr lang="en-US" sz="1599" b="1">
                <a:solidFill>
                  <a:srgbClr val="02FF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&lt;link&gt; </a:t>
            </a:r>
            <a:r>
              <a:rPr lang="en-US" sz="1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tag within the </a:t>
            </a:r>
            <a:r>
              <a:rPr lang="en-US" sz="1599" b="1">
                <a:solidFill>
                  <a:srgbClr val="02FF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&lt;head&gt; </a:t>
            </a:r>
            <a:r>
              <a:rPr lang="en-US" sz="1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section to link the CSS. </a:t>
            </a: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Relative or Absolute Path</a:t>
            </a:r>
            <a:r>
              <a:rPr lang="en-US" sz="1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: The hrefattribute can contain a relative or </a:t>
            </a:r>
          </a:p>
          <a:p>
            <a:pPr algn="l">
              <a:lnSpc>
                <a:spcPts val="1655"/>
              </a:lnSpc>
            </a:pPr>
            <a:r>
              <a:rPr lang="en-US" sz="1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absolute path to the CSS file.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92856" y="771887"/>
            <a:ext cx="3936711" cy="1624041"/>
          </a:xfrm>
          <a:custGeom>
            <a:avLst/>
            <a:gdLst/>
            <a:ahLst/>
            <a:cxnLst/>
            <a:rect l="l" t="t" r="r" b="b"/>
            <a:pathLst>
              <a:path w="3936711" h="1624041">
                <a:moveTo>
                  <a:pt x="0" y="0"/>
                </a:moveTo>
                <a:lnTo>
                  <a:pt x="3936711" y="0"/>
                </a:lnTo>
                <a:lnTo>
                  <a:pt x="3936711" y="1624041"/>
                </a:lnTo>
                <a:lnTo>
                  <a:pt x="0" y="16240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95272" y="771887"/>
            <a:ext cx="2798093" cy="4312406"/>
          </a:xfrm>
          <a:custGeom>
            <a:avLst/>
            <a:gdLst/>
            <a:ahLst/>
            <a:cxnLst/>
            <a:rect l="l" t="t" r="r" b="b"/>
            <a:pathLst>
              <a:path w="2798093" h="4312406">
                <a:moveTo>
                  <a:pt x="0" y="0"/>
                </a:moveTo>
                <a:lnTo>
                  <a:pt x="2798093" y="0"/>
                </a:lnTo>
                <a:lnTo>
                  <a:pt x="2798093" y="4312406"/>
                </a:lnTo>
                <a:lnTo>
                  <a:pt x="0" y="4312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3192856" y="2571750"/>
            <a:ext cx="4734982" cy="1762049"/>
          </a:xfrm>
          <a:custGeom>
            <a:avLst/>
            <a:gdLst/>
            <a:ahLst/>
            <a:cxnLst/>
            <a:rect l="l" t="t" r="r" b="b"/>
            <a:pathLst>
              <a:path w="4734982" h="1762049">
                <a:moveTo>
                  <a:pt x="0" y="0"/>
                </a:moveTo>
                <a:lnTo>
                  <a:pt x="4734982" y="0"/>
                </a:lnTo>
                <a:lnTo>
                  <a:pt x="4734982" y="1762049"/>
                </a:lnTo>
                <a:lnTo>
                  <a:pt x="0" y="17620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045113" y="45844"/>
            <a:ext cx="747608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34.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27766" y="93812"/>
            <a:ext cx="3904879" cy="637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FF00"/>
                </a:solidFill>
                <a:latin typeface="Comic Sans"/>
                <a:ea typeface="Comic Sans"/>
                <a:cs typeface="Comic Sans"/>
                <a:sym typeface="Comic Sans"/>
              </a:rPr>
              <a:t>Flexbox </a:t>
            </a:r>
            <a:r>
              <a:rPr lang="en-US" sz="3600">
                <a:solidFill>
                  <a:srgbClr val="FF9900"/>
                </a:solidFill>
                <a:latin typeface="Comic Sans"/>
                <a:ea typeface="Comic Sans"/>
                <a:cs typeface="Comic Sans"/>
                <a:sym typeface="Comic Sans"/>
              </a:rPr>
              <a:t>Direction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4961" y="873147"/>
            <a:ext cx="3278067" cy="4125973"/>
          </a:xfrm>
          <a:custGeom>
            <a:avLst/>
            <a:gdLst/>
            <a:ahLst/>
            <a:cxnLst/>
            <a:rect l="l" t="t" r="r" b="b"/>
            <a:pathLst>
              <a:path w="3278067" h="4125973">
                <a:moveTo>
                  <a:pt x="0" y="0"/>
                </a:moveTo>
                <a:lnTo>
                  <a:pt x="3278067" y="0"/>
                </a:lnTo>
                <a:lnTo>
                  <a:pt x="3278067" y="4125973"/>
                </a:lnTo>
                <a:lnTo>
                  <a:pt x="0" y="4125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445584" y="873147"/>
            <a:ext cx="3801961" cy="3768461"/>
          </a:xfrm>
          <a:custGeom>
            <a:avLst/>
            <a:gdLst/>
            <a:ahLst/>
            <a:cxnLst/>
            <a:rect l="l" t="t" r="r" b="b"/>
            <a:pathLst>
              <a:path w="3801961" h="3768461">
                <a:moveTo>
                  <a:pt x="0" y="0"/>
                </a:moveTo>
                <a:lnTo>
                  <a:pt x="3801961" y="0"/>
                </a:lnTo>
                <a:lnTo>
                  <a:pt x="3801961" y="3768462"/>
                </a:lnTo>
                <a:lnTo>
                  <a:pt x="0" y="37684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045113" y="45844"/>
            <a:ext cx="747608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34.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27766" y="93812"/>
            <a:ext cx="3904879" cy="637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0FF00"/>
                </a:solidFill>
                <a:latin typeface="Comic Sans"/>
                <a:ea typeface="Comic Sans"/>
                <a:cs typeface="Comic Sans"/>
                <a:sym typeface="Comic Sans"/>
              </a:rPr>
              <a:t>Flexbox </a:t>
            </a:r>
            <a:r>
              <a:rPr lang="en-US" sz="3600">
                <a:solidFill>
                  <a:srgbClr val="FF9900"/>
                </a:solidFill>
                <a:latin typeface="Comic Sans"/>
                <a:ea typeface="Comic Sans"/>
                <a:cs typeface="Comic Sans"/>
                <a:sym typeface="Comic Sans"/>
              </a:rPr>
              <a:t>Direction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829" y="758942"/>
            <a:ext cx="2973010" cy="4325350"/>
          </a:xfrm>
          <a:custGeom>
            <a:avLst/>
            <a:gdLst/>
            <a:ahLst/>
            <a:cxnLst/>
            <a:rect l="l" t="t" r="r" b="b"/>
            <a:pathLst>
              <a:path w="2973010" h="4325350">
                <a:moveTo>
                  <a:pt x="0" y="0"/>
                </a:moveTo>
                <a:lnTo>
                  <a:pt x="2973010" y="0"/>
                </a:lnTo>
                <a:lnTo>
                  <a:pt x="2973010" y="4325351"/>
                </a:lnTo>
                <a:lnTo>
                  <a:pt x="0" y="43253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013" y="54188"/>
            <a:ext cx="686086" cy="637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3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35.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1638" y="103794"/>
            <a:ext cx="5680853" cy="627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2FF00"/>
                </a:solidFill>
                <a:latin typeface="Arial"/>
                <a:ea typeface="Arial"/>
                <a:cs typeface="Arial"/>
                <a:sym typeface="Arial"/>
              </a:rPr>
              <a:t>Properties</a:t>
            </a:r>
            <a:r>
              <a:rPr lang="en-US"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Flexbox container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80591" y="235991"/>
            <a:ext cx="2263569" cy="45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(Justify Content)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23910" y="794785"/>
            <a:ext cx="81610" cy="167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67"/>
              </a:lnSpc>
            </a:pPr>
            <a:r>
              <a:rPr lang="en-US" sz="18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 • •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09660" y="777250"/>
            <a:ext cx="5018522" cy="1950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7"/>
              </a:lnSpc>
            </a:pPr>
            <a:r>
              <a:rPr lang="en-US" sz="1800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Alignment</a:t>
            </a:r>
            <a:r>
              <a:rPr lang="en-US" sz="180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Aligns flex items along the main axis. </a:t>
            </a:r>
            <a:r>
              <a:rPr lang="en-US" sz="1800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flex-start</a:t>
            </a:r>
            <a:r>
              <a:rPr lang="en-US" sz="180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Items align to the start of the flex container. </a:t>
            </a:r>
            <a:r>
              <a:rPr lang="en-US" sz="1800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flex-end</a:t>
            </a:r>
            <a:r>
              <a:rPr lang="en-US" sz="180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Items align to the end of the flex container. </a:t>
            </a:r>
            <a:r>
              <a:rPr lang="en-US" sz="1800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Center</a:t>
            </a:r>
            <a:r>
              <a:rPr lang="en-US" sz="180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Items are cantered within the flex container. </a:t>
            </a:r>
            <a:r>
              <a:rPr lang="en-US" sz="1800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space-between/space-around/space-evenly</a:t>
            </a:r>
            <a:r>
              <a:rPr lang="en-US" sz="180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</a:p>
          <a:p>
            <a:pPr algn="l">
              <a:lnSpc>
                <a:spcPts val="1848"/>
              </a:lnSpc>
            </a:pPr>
            <a:r>
              <a:rPr lang="en-US" sz="1800" spc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Distributes space between items evenly.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4106" y="3875599"/>
            <a:ext cx="5600700" cy="1104900"/>
          </a:xfrm>
          <a:custGeom>
            <a:avLst/>
            <a:gdLst/>
            <a:ahLst/>
            <a:cxnLst/>
            <a:rect l="l" t="t" r="r" b="b"/>
            <a:pathLst>
              <a:path w="5600700" h="1104900">
                <a:moveTo>
                  <a:pt x="0" y="0"/>
                </a:moveTo>
                <a:lnTo>
                  <a:pt x="5600700" y="0"/>
                </a:lnTo>
                <a:lnTo>
                  <a:pt x="5600700" y="1104900"/>
                </a:lnTo>
                <a:lnTo>
                  <a:pt x="0" y="1104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14106" y="738378"/>
            <a:ext cx="7772400" cy="3011548"/>
          </a:xfrm>
          <a:custGeom>
            <a:avLst/>
            <a:gdLst/>
            <a:ahLst/>
            <a:cxnLst/>
            <a:rect l="l" t="t" r="r" b="b"/>
            <a:pathLst>
              <a:path w="7772400" h="3011548">
                <a:moveTo>
                  <a:pt x="0" y="0"/>
                </a:moveTo>
                <a:lnTo>
                  <a:pt x="7772400" y="0"/>
                </a:lnTo>
                <a:lnTo>
                  <a:pt x="7772400" y="3011548"/>
                </a:lnTo>
                <a:lnTo>
                  <a:pt x="0" y="3011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013" y="54188"/>
            <a:ext cx="686086" cy="637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3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35.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1638" y="103794"/>
            <a:ext cx="5680853" cy="627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2FF00"/>
                </a:solidFill>
                <a:latin typeface="Arial"/>
                <a:ea typeface="Arial"/>
                <a:cs typeface="Arial"/>
                <a:sym typeface="Arial"/>
              </a:rPr>
              <a:t>Properties</a:t>
            </a:r>
            <a:r>
              <a:rPr lang="en-US"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Flexbox container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80591" y="235991"/>
            <a:ext cx="2263569" cy="45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(Justify Content)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3681" y="1141276"/>
            <a:ext cx="8616629" cy="3471967"/>
          </a:xfrm>
          <a:custGeom>
            <a:avLst/>
            <a:gdLst/>
            <a:ahLst/>
            <a:cxnLst/>
            <a:rect l="l" t="t" r="r" b="b"/>
            <a:pathLst>
              <a:path w="8616629" h="3471967">
                <a:moveTo>
                  <a:pt x="0" y="0"/>
                </a:moveTo>
                <a:lnTo>
                  <a:pt x="8616629" y="0"/>
                </a:lnTo>
                <a:lnTo>
                  <a:pt x="8616629" y="3471967"/>
                </a:lnTo>
                <a:lnTo>
                  <a:pt x="0" y="34719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17" t="-26562" r="-4793" b="-2617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62322" y="45844"/>
            <a:ext cx="747608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35.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4975" y="102527"/>
            <a:ext cx="6192279" cy="68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2FF00"/>
                </a:solidFill>
                <a:latin typeface="Arial"/>
                <a:ea typeface="Arial"/>
                <a:cs typeface="Arial"/>
                <a:sym typeface="Arial"/>
              </a:rPr>
              <a:t>Properties</a:t>
            </a: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Flexbox container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15572" y="245183"/>
            <a:ext cx="1758925" cy="49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(Flex Wrap)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040" y="1198540"/>
            <a:ext cx="4305157" cy="3350819"/>
          </a:xfrm>
          <a:custGeom>
            <a:avLst/>
            <a:gdLst/>
            <a:ahLst/>
            <a:cxnLst/>
            <a:rect l="l" t="t" r="r" b="b"/>
            <a:pathLst>
              <a:path w="4305157" h="3350819">
                <a:moveTo>
                  <a:pt x="0" y="0"/>
                </a:moveTo>
                <a:lnTo>
                  <a:pt x="4305158" y="0"/>
                </a:lnTo>
                <a:lnTo>
                  <a:pt x="4305158" y="3350819"/>
                </a:lnTo>
                <a:lnTo>
                  <a:pt x="0" y="3350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588612" y="863908"/>
            <a:ext cx="4384348" cy="4020074"/>
          </a:xfrm>
          <a:custGeom>
            <a:avLst/>
            <a:gdLst/>
            <a:ahLst/>
            <a:cxnLst/>
            <a:rect l="l" t="t" r="r" b="b"/>
            <a:pathLst>
              <a:path w="4384348" h="4020074">
                <a:moveTo>
                  <a:pt x="0" y="0"/>
                </a:moveTo>
                <a:lnTo>
                  <a:pt x="4384348" y="0"/>
                </a:lnTo>
                <a:lnTo>
                  <a:pt x="4384348" y="4020074"/>
                </a:lnTo>
                <a:lnTo>
                  <a:pt x="0" y="4020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62322" y="45844"/>
            <a:ext cx="747608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35.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4975" y="102527"/>
            <a:ext cx="6192279" cy="68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2FF00"/>
                </a:solidFill>
                <a:latin typeface="Arial"/>
                <a:ea typeface="Arial"/>
                <a:cs typeface="Arial"/>
                <a:sym typeface="Arial"/>
              </a:rPr>
              <a:t>Properties</a:t>
            </a: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Flexbox container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15572" y="245183"/>
            <a:ext cx="1758925" cy="49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(Flex Wrap)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66568" y="960158"/>
            <a:ext cx="4387739" cy="3905355"/>
          </a:xfrm>
          <a:custGeom>
            <a:avLst/>
            <a:gdLst/>
            <a:ahLst/>
            <a:cxnLst/>
            <a:rect l="l" t="t" r="r" b="b"/>
            <a:pathLst>
              <a:path w="4387739" h="3905355">
                <a:moveTo>
                  <a:pt x="0" y="0"/>
                </a:moveTo>
                <a:lnTo>
                  <a:pt x="4387739" y="0"/>
                </a:lnTo>
                <a:lnTo>
                  <a:pt x="4387739" y="3905355"/>
                </a:lnTo>
                <a:lnTo>
                  <a:pt x="0" y="390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72374" y="3138916"/>
            <a:ext cx="3576876" cy="1643224"/>
          </a:xfrm>
          <a:custGeom>
            <a:avLst/>
            <a:gdLst/>
            <a:ahLst/>
            <a:cxnLst/>
            <a:rect l="l" t="t" r="r" b="b"/>
            <a:pathLst>
              <a:path w="3576876" h="1643224">
                <a:moveTo>
                  <a:pt x="0" y="0"/>
                </a:moveTo>
                <a:lnTo>
                  <a:pt x="3576876" y="0"/>
                </a:lnTo>
                <a:lnTo>
                  <a:pt x="3576876" y="1643225"/>
                </a:lnTo>
                <a:lnTo>
                  <a:pt x="0" y="1643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-2762" y="45844"/>
            <a:ext cx="747608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35.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9891" y="102527"/>
            <a:ext cx="6192279" cy="68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2FF00"/>
                </a:solidFill>
                <a:latin typeface="Arial"/>
                <a:ea typeface="Arial"/>
                <a:cs typeface="Arial"/>
                <a:sym typeface="Arial"/>
              </a:rPr>
              <a:t>Properties</a:t>
            </a: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Flexbox container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50488" y="245183"/>
            <a:ext cx="1891694" cy="49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(Align Items)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2480" y="973855"/>
            <a:ext cx="3703863" cy="187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4"/>
              </a:lnSpc>
            </a:pPr>
            <a:r>
              <a:rPr lang="en-US" sz="2400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This property is used to </a:t>
            </a:r>
            <a:r>
              <a:rPr lang="en-US" sz="240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align </a:t>
            </a:r>
            <a:r>
              <a:rPr lang="en-US" sz="2400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the flex container's items </a:t>
            </a:r>
            <a:r>
              <a:rPr lang="en-US" sz="240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along the cross-axis</a:t>
            </a:r>
            <a:r>
              <a:rPr lang="en-US" sz="2400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, which is perpendicular to the main axis.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27055" y="960158"/>
            <a:ext cx="4534729" cy="3998252"/>
          </a:xfrm>
          <a:custGeom>
            <a:avLst/>
            <a:gdLst/>
            <a:ahLst/>
            <a:cxnLst/>
            <a:rect l="l" t="t" r="r" b="b"/>
            <a:pathLst>
              <a:path w="4534729" h="3998252">
                <a:moveTo>
                  <a:pt x="0" y="0"/>
                </a:moveTo>
                <a:lnTo>
                  <a:pt x="4534729" y="0"/>
                </a:lnTo>
                <a:lnTo>
                  <a:pt x="4534729" y="3998252"/>
                </a:lnTo>
                <a:lnTo>
                  <a:pt x="0" y="3998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82226" y="3152813"/>
            <a:ext cx="3580190" cy="1802025"/>
          </a:xfrm>
          <a:custGeom>
            <a:avLst/>
            <a:gdLst/>
            <a:ahLst/>
            <a:cxnLst/>
            <a:rect l="l" t="t" r="r" b="b"/>
            <a:pathLst>
              <a:path w="3580190" h="1802025">
                <a:moveTo>
                  <a:pt x="0" y="0"/>
                </a:moveTo>
                <a:lnTo>
                  <a:pt x="3580190" y="0"/>
                </a:lnTo>
                <a:lnTo>
                  <a:pt x="3580190" y="1802025"/>
                </a:lnTo>
                <a:lnTo>
                  <a:pt x="0" y="1802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94091" y="54188"/>
            <a:ext cx="686086" cy="637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3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35.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3716" y="103794"/>
            <a:ext cx="5680853" cy="627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2FF00"/>
                </a:solidFill>
                <a:latin typeface="Arial"/>
                <a:ea typeface="Arial"/>
                <a:cs typeface="Arial"/>
                <a:sym typeface="Arial"/>
              </a:rPr>
              <a:t>Properties</a:t>
            </a:r>
            <a:r>
              <a:rPr lang="en-US" sz="3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Flexbox container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72660" y="235991"/>
            <a:ext cx="2076221" cy="45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2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(Align Content)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2480" y="858031"/>
            <a:ext cx="3506895" cy="2234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400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It is utilized to adjust the </a:t>
            </a:r>
            <a:r>
              <a:rPr lang="en-US" sz="240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spacing between flex lines within a flex container</a:t>
            </a:r>
            <a:r>
              <a:rPr lang="en-US" sz="2400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, particularly when there is extra space along the cross- axis.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96894" y="1941690"/>
            <a:ext cx="3381708" cy="2953455"/>
          </a:xfrm>
          <a:custGeom>
            <a:avLst/>
            <a:gdLst/>
            <a:ahLst/>
            <a:cxnLst/>
            <a:rect l="l" t="t" r="r" b="b"/>
            <a:pathLst>
              <a:path w="3381708" h="2953455">
                <a:moveTo>
                  <a:pt x="0" y="0"/>
                </a:moveTo>
                <a:lnTo>
                  <a:pt x="3381708" y="0"/>
                </a:lnTo>
                <a:lnTo>
                  <a:pt x="3381708" y="2953455"/>
                </a:lnTo>
                <a:lnTo>
                  <a:pt x="0" y="2953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70627" y="812797"/>
            <a:ext cx="3264418" cy="4082348"/>
          </a:xfrm>
          <a:custGeom>
            <a:avLst/>
            <a:gdLst/>
            <a:ahLst/>
            <a:cxnLst/>
            <a:rect l="l" t="t" r="r" b="b"/>
            <a:pathLst>
              <a:path w="3264418" h="4082348">
                <a:moveTo>
                  <a:pt x="0" y="0"/>
                </a:moveTo>
                <a:lnTo>
                  <a:pt x="3264418" y="0"/>
                </a:lnTo>
                <a:lnTo>
                  <a:pt x="3264418" y="4082348"/>
                </a:lnTo>
                <a:lnTo>
                  <a:pt x="0" y="4082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927516" y="45844"/>
            <a:ext cx="747608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36.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10160" y="102527"/>
            <a:ext cx="4663602" cy="68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2FF00"/>
                </a:solidFill>
                <a:latin typeface="Arial"/>
                <a:ea typeface="Arial"/>
                <a:cs typeface="Arial"/>
                <a:sym typeface="Arial"/>
              </a:rPr>
              <a:t>Properties</a:t>
            </a: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Flex Items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82160" y="275615"/>
            <a:ext cx="1522238" cy="45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2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(Align Self)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37600" y="824122"/>
            <a:ext cx="4558436" cy="963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 spc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Allows individual flex items to </a:t>
            </a:r>
            <a:r>
              <a:rPr lang="en-US" sz="1999" spc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override the container's align-items</a:t>
            </a:r>
            <a:r>
              <a:rPr lang="en-US" sz="1999" spc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property, aligning them differently along the cross-axis.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57423" y="833257"/>
            <a:ext cx="3915537" cy="2174357"/>
          </a:xfrm>
          <a:custGeom>
            <a:avLst/>
            <a:gdLst/>
            <a:ahLst/>
            <a:cxnLst/>
            <a:rect l="l" t="t" r="r" b="b"/>
            <a:pathLst>
              <a:path w="3915537" h="2174357">
                <a:moveTo>
                  <a:pt x="0" y="0"/>
                </a:moveTo>
                <a:lnTo>
                  <a:pt x="3915537" y="0"/>
                </a:lnTo>
                <a:lnTo>
                  <a:pt x="3915537" y="2174357"/>
                </a:lnTo>
                <a:lnTo>
                  <a:pt x="0" y="2174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68303" y="833257"/>
            <a:ext cx="4343400" cy="1346197"/>
          </a:xfrm>
          <a:custGeom>
            <a:avLst/>
            <a:gdLst/>
            <a:ahLst/>
            <a:cxnLst/>
            <a:rect l="l" t="t" r="r" b="b"/>
            <a:pathLst>
              <a:path w="4343400" h="1346197">
                <a:moveTo>
                  <a:pt x="0" y="0"/>
                </a:moveTo>
                <a:lnTo>
                  <a:pt x="4343400" y="0"/>
                </a:lnTo>
                <a:lnTo>
                  <a:pt x="4343400" y="1346196"/>
                </a:lnTo>
                <a:lnTo>
                  <a:pt x="0" y="1346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809244" y="45844"/>
            <a:ext cx="747608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36.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1897" y="102527"/>
            <a:ext cx="4663602" cy="68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2FF00"/>
                </a:solidFill>
                <a:latin typeface="Arial"/>
                <a:ea typeface="Arial"/>
                <a:cs typeface="Arial"/>
                <a:sym typeface="Arial"/>
              </a:rPr>
              <a:t>Properties</a:t>
            </a: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Flex Items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63897" y="275615"/>
            <a:ext cx="1763278" cy="45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(Flex Shrink)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9335" y="2455183"/>
            <a:ext cx="4544311" cy="187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4"/>
              </a:lnSpc>
            </a:pPr>
            <a:r>
              <a:rPr lang="en-US" sz="2400" dirty="0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The "flex-shrink" property in CSS determines how much a </a:t>
            </a:r>
            <a:r>
              <a:rPr lang="en-US" sz="2400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flex item will shrink relative to other items </a:t>
            </a:r>
            <a:r>
              <a:rPr lang="en-US" sz="2400" dirty="0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in the flex container if there is insufficient space.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3360" y="844296"/>
            <a:ext cx="3639312" cy="1274064"/>
          </a:xfrm>
          <a:custGeom>
            <a:avLst/>
            <a:gdLst/>
            <a:ahLst/>
            <a:cxnLst/>
            <a:rect l="l" t="t" r="r" b="b"/>
            <a:pathLst>
              <a:path w="3639312" h="1274064">
                <a:moveTo>
                  <a:pt x="0" y="0"/>
                </a:moveTo>
                <a:lnTo>
                  <a:pt x="3639312" y="0"/>
                </a:lnTo>
                <a:lnTo>
                  <a:pt x="3639312" y="1274064"/>
                </a:lnTo>
                <a:lnTo>
                  <a:pt x="0" y="1274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066032" y="844296"/>
            <a:ext cx="4788408" cy="1185672"/>
          </a:xfrm>
          <a:custGeom>
            <a:avLst/>
            <a:gdLst/>
            <a:ahLst/>
            <a:cxnLst/>
            <a:rect l="l" t="t" r="r" b="b"/>
            <a:pathLst>
              <a:path w="4788408" h="1185672">
                <a:moveTo>
                  <a:pt x="0" y="0"/>
                </a:moveTo>
                <a:lnTo>
                  <a:pt x="4788408" y="0"/>
                </a:lnTo>
                <a:lnTo>
                  <a:pt x="4788408" y="1185672"/>
                </a:lnTo>
                <a:lnTo>
                  <a:pt x="0" y="1185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313915" y="2349484"/>
            <a:ext cx="3235623" cy="36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4"/>
              </a:lnSpc>
            </a:pPr>
            <a:r>
              <a:rPr lang="en-US" sz="1899" spc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-US" sz="1899" spc="1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Elements</a:t>
            </a:r>
            <a:r>
              <a:rPr lang="en-US" sz="1899" spc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that are used to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3169" y="2681716"/>
            <a:ext cx="3005690" cy="689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4"/>
              </a:lnSpc>
            </a:pPr>
            <a:r>
              <a:rPr lang="en-US" sz="1899" spc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create a website are called HTML Tags.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3915" y="3340084"/>
            <a:ext cx="3470434" cy="36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4"/>
              </a:lnSpc>
            </a:pPr>
            <a:r>
              <a:rPr lang="en-US" sz="1899" spc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2.Tags can contain </a:t>
            </a:r>
            <a:r>
              <a:rPr lang="en-US" sz="1899" spc="1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content or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3169" y="3684508"/>
            <a:ext cx="1906276" cy="36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4"/>
              </a:lnSpc>
            </a:pPr>
            <a:r>
              <a:rPr lang="en-US" sz="1899" spc="1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other HTML tags</a:t>
            </a:r>
            <a:r>
              <a:rPr lang="en-US" sz="1899" spc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3915" y="4042267"/>
            <a:ext cx="3180607" cy="332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6"/>
              </a:lnSpc>
            </a:pPr>
            <a:r>
              <a:rPr lang="en-US" sz="1899" spc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3.Define elements like </a:t>
            </a:r>
            <a:r>
              <a:rPr lang="en-US" sz="1899" spc="1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text,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3169" y="4323826"/>
            <a:ext cx="1426550" cy="37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8"/>
              </a:lnSpc>
            </a:pPr>
            <a:r>
              <a:rPr lang="en-US" sz="1899" spc="1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images, links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2216" y="-15116"/>
            <a:ext cx="436702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4.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70059" y="93640"/>
            <a:ext cx="3435477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HTML </a:t>
            </a: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Refresher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38738" y="205673"/>
            <a:ext cx="2869749" cy="42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(</a:t>
            </a:r>
            <a:r>
              <a:rPr lang="en-US" sz="2400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Tags &amp; Attributes</a:t>
            </a:r>
            <a:r>
              <a:rPr lang="en-US" sz="24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68095" y="2279799"/>
            <a:ext cx="4080091" cy="39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5"/>
              </a:lnSpc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1.Provides </a:t>
            </a:r>
            <a:r>
              <a:rPr lang="en-US" sz="21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additional information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30045" y="2645559"/>
            <a:ext cx="1855765" cy="39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5"/>
              </a:lnSpc>
            </a:pPr>
            <a:r>
              <a:rPr lang="en-US" sz="21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about elements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68095" y="3014367"/>
            <a:ext cx="3258912" cy="39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5"/>
              </a:lnSpc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2.Use </a:t>
            </a:r>
            <a:r>
              <a:rPr lang="en-US" sz="21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name=value</a:t>
            </a: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format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040" y="822674"/>
            <a:ext cx="5487686" cy="2451097"/>
          </a:xfrm>
          <a:custGeom>
            <a:avLst/>
            <a:gdLst/>
            <a:ahLst/>
            <a:cxnLst/>
            <a:rect l="l" t="t" r="r" b="b"/>
            <a:pathLst>
              <a:path w="5487686" h="2451097">
                <a:moveTo>
                  <a:pt x="0" y="0"/>
                </a:moveTo>
                <a:lnTo>
                  <a:pt x="5487686" y="0"/>
                </a:lnTo>
                <a:lnTo>
                  <a:pt x="5487686" y="2451097"/>
                </a:lnTo>
                <a:lnTo>
                  <a:pt x="0" y="2451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780256" y="822674"/>
            <a:ext cx="3192704" cy="900951"/>
          </a:xfrm>
          <a:custGeom>
            <a:avLst/>
            <a:gdLst/>
            <a:ahLst/>
            <a:cxnLst/>
            <a:rect l="l" t="t" r="r" b="b"/>
            <a:pathLst>
              <a:path w="3192704" h="900951">
                <a:moveTo>
                  <a:pt x="0" y="0"/>
                </a:moveTo>
                <a:lnTo>
                  <a:pt x="3192704" y="0"/>
                </a:lnTo>
                <a:lnTo>
                  <a:pt x="3192704" y="900951"/>
                </a:lnTo>
                <a:lnTo>
                  <a:pt x="0" y="900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877510" y="45844"/>
            <a:ext cx="747608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36.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60153" y="102527"/>
            <a:ext cx="4663602" cy="68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2FF00"/>
                </a:solidFill>
                <a:latin typeface="Arial"/>
                <a:ea typeface="Arial"/>
                <a:cs typeface="Arial"/>
                <a:sym typeface="Arial"/>
              </a:rPr>
              <a:t>Properties</a:t>
            </a: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Flex Items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32153" y="275615"/>
            <a:ext cx="1623993" cy="45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(Flex Grow)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2480" y="3478930"/>
            <a:ext cx="6673501" cy="963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The "flex-grow" property in CSS specifies how much a </a:t>
            </a:r>
            <a:r>
              <a:rPr lang="en-US" sz="19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flex item will grow relative to other items </a:t>
            </a:r>
            <a:r>
              <a:rPr lang="en-US" sz="19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in the flex container when additional space is available.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293" y="900951"/>
            <a:ext cx="3787750" cy="4183342"/>
          </a:xfrm>
          <a:custGeom>
            <a:avLst/>
            <a:gdLst/>
            <a:ahLst/>
            <a:cxnLst/>
            <a:rect l="l" t="t" r="r" b="b"/>
            <a:pathLst>
              <a:path w="3787750" h="4183342">
                <a:moveTo>
                  <a:pt x="0" y="0"/>
                </a:moveTo>
                <a:lnTo>
                  <a:pt x="3787750" y="0"/>
                </a:lnTo>
                <a:lnTo>
                  <a:pt x="3787750" y="4183342"/>
                </a:lnTo>
                <a:lnTo>
                  <a:pt x="0" y="4183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040343" y="1874244"/>
            <a:ext cx="4942446" cy="2295963"/>
          </a:xfrm>
          <a:custGeom>
            <a:avLst/>
            <a:gdLst/>
            <a:ahLst/>
            <a:cxnLst/>
            <a:rect l="l" t="t" r="r" b="b"/>
            <a:pathLst>
              <a:path w="4942446" h="2295963">
                <a:moveTo>
                  <a:pt x="0" y="0"/>
                </a:moveTo>
                <a:lnTo>
                  <a:pt x="4942446" y="0"/>
                </a:lnTo>
                <a:lnTo>
                  <a:pt x="4942446" y="2295963"/>
                </a:lnTo>
                <a:lnTo>
                  <a:pt x="0" y="2295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182310" y="45844"/>
            <a:ext cx="747608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36.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64953" y="102527"/>
            <a:ext cx="4663602" cy="68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2FF00"/>
                </a:solidFill>
                <a:latin typeface="Arial"/>
                <a:ea typeface="Arial"/>
                <a:cs typeface="Arial"/>
                <a:sym typeface="Arial"/>
              </a:rPr>
              <a:t>Properties</a:t>
            </a: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Flex Items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6953" y="275615"/>
            <a:ext cx="1002268" cy="45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(Order)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17483" y="925459"/>
            <a:ext cx="4529309" cy="770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5"/>
              </a:lnSpc>
            </a:pPr>
            <a:r>
              <a:rPr lang="en-US" sz="15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The "order" property in CSS allows you to define the sequence in which flex items appear within the flex container, </a:t>
            </a:r>
            <a:r>
              <a:rPr lang="en-US" sz="15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overriding their original order </a:t>
            </a:r>
            <a:r>
              <a:rPr lang="en-US" sz="15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in the HTML.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384" y="1065657"/>
            <a:ext cx="8613572" cy="3581972"/>
          </a:xfrm>
          <a:custGeom>
            <a:avLst/>
            <a:gdLst/>
            <a:ahLst/>
            <a:cxnLst/>
            <a:rect l="l" t="t" r="r" b="b"/>
            <a:pathLst>
              <a:path w="8613572" h="3581972">
                <a:moveTo>
                  <a:pt x="0" y="0"/>
                </a:moveTo>
                <a:lnTo>
                  <a:pt x="8613572" y="0"/>
                </a:lnTo>
                <a:lnTo>
                  <a:pt x="8613572" y="3581972"/>
                </a:lnTo>
                <a:lnTo>
                  <a:pt x="0" y="3581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66" t="-15585" r="-4016" b="-1173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3527841" y="45844"/>
            <a:ext cx="747608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37.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10485" y="102527"/>
            <a:ext cx="881110" cy="68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2FF00"/>
                </a:solidFill>
                <a:latin typeface="Arial"/>
                <a:ea typeface="Arial"/>
                <a:cs typeface="Arial"/>
                <a:sym typeface="Arial"/>
              </a:rPr>
              <a:t>Grid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595" y="713461"/>
            <a:ext cx="2199627" cy="4370842"/>
          </a:xfrm>
          <a:custGeom>
            <a:avLst/>
            <a:gdLst/>
            <a:ahLst/>
            <a:cxnLst/>
            <a:rect l="l" t="t" r="r" b="b"/>
            <a:pathLst>
              <a:path w="2199627" h="4370842">
                <a:moveTo>
                  <a:pt x="0" y="0"/>
                </a:moveTo>
                <a:lnTo>
                  <a:pt x="2199628" y="0"/>
                </a:lnTo>
                <a:lnTo>
                  <a:pt x="2199628" y="4370841"/>
                </a:lnTo>
                <a:lnTo>
                  <a:pt x="0" y="4370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650860" y="748922"/>
            <a:ext cx="2199627" cy="2207600"/>
          </a:xfrm>
          <a:custGeom>
            <a:avLst/>
            <a:gdLst/>
            <a:ahLst/>
            <a:cxnLst/>
            <a:rect l="l" t="t" r="r" b="b"/>
            <a:pathLst>
              <a:path w="2199627" h="2207600">
                <a:moveTo>
                  <a:pt x="0" y="0"/>
                </a:moveTo>
                <a:lnTo>
                  <a:pt x="2199627" y="0"/>
                </a:lnTo>
                <a:lnTo>
                  <a:pt x="2199627" y="2207600"/>
                </a:lnTo>
                <a:lnTo>
                  <a:pt x="0" y="2207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431904" y="748922"/>
            <a:ext cx="4023093" cy="1915249"/>
          </a:xfrm>
          <a:custGeom>
            <a:avLst/>
            <a:gdLst/>
            <a:ahLst/>
            <a:cxnLst/>
            <a:rect l="l" t="t" r="r" b="b"/>
            <a:pathLst>
              <a:path w="4023093" h="1915249">
                <a:moveTo>
                  <a:pt x="0" y="0"/>
                </a:moveTo>
                <a:lnTo>
                  <a:pt x="4023093" y="0"/>
                </a:lnTo>
                <a:lnTo>
                  <a:pt x="4023093" y="1915249"/>
                </a:lnTo>
                <a:lnTo>
                  <a:pt x="0" y="19152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3527841" y="45844"/>
            <a:ext cx="747608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37.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10485" y="102527"/>
            <a:ext cx="881110" cy="68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2FF00"/>
                </a:solidFill>
                <a:latin typeface="Arial"/>
                <a:ea typeface="Arial"/>
                <a:cs typeface="Arial"/>
                <a:sym typeface="Arial"/>
              </a:rPr>
              <a:t>Grid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23344" y="3480073"/>
            <a:ext cx="81610" cy="139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36"/>
              </a:lnSpc>
            </a:pPr>
            <a:r>
              <a:rPr lang="en-US" sz="18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 • 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09094" y="3462538"/>
            <a:ext cx="4476998" cy="140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36"/>
              </a:lnSpc>
            </a:pPr>
            <a:r>
              <a:rPr lang="en-US" sz="1800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2D layout system for rows &amp; columns. Activate with display: grid;. Children become grid items. Define structure with grid-template properties. Individual units called grid cells.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040" y="960158"/>
            <a:ext cx="4751689" cy="3833298"/>
          </a:xfrm>
          <a:custGeom>
            <a:avLst/>
            <a:gdLst/>
            <a:ahLst/>
            <a:cxnLst/>
            <a:rect l="l" t="t" r="r" b="b"/>
            <a:pathLst>
              <a:path w="4751689" h="3833298">
                <a:moveTo>
                  <a:pt x="0" y="0"/>
                </a:moveTo>
                <a:lnTo>
                  <a:pt x="4751690" y="0"/>
                </a:lnTo>
                <a:lnTo>
                  <a:pt x="4751690" y="3833298"/>
                </a:lnTo>
                <a:lnTo>
                  <a:pt x="0" y="3833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16" t="-15021" r="-53782" b="-492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473738" y="45844"/>
            <a:ext cx="747608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38.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56391" y="102527"/>
            <a:ext cx="3031607" cy="68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2FF00"/>
                </a:solidFill>
                <a:latin typeface="Arial"/>
                <a:ea typeface="Arial"/>
                <a:cs typeface="Arial"/>
                <a:sym typeface="Arial"/>
              </a:rPr>
              <a:t>Media</a:t>
            </a: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Queries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75311" y="795928"/>
            <a:ext cx="81610" cy="2424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96"/>
              </a:lnSpc>
            </a:pPr>
            <a:r>
              <a:rPr lang="en-US" sz="18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</a:t>
            </a:r>
          </a:p>
          <a:p>
            <a:pPr algn="just">
              <a:lnSpc>
                <a:spcPts val="900"/>
              </a:lnSpc>
            </a:pPr>
            <a:r>
              <a:rPr lang="en-US" sz="18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  <a:p>
            <a:pPr algn="just">
              <a:lnSpc>
                <a:spcPts val="4500"/>
              </a:lnSpc>
            </a:pPr>
            <a:r>
              <a:rPr lang="en-US" sz="18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  <a:p>
            <a:pPr algn="just">
              <a:lnSpc>
                <a:spcPts val="4091"/>
              </a:lnSpc>
            </a:pPr>
            <a:r>
              <a:rPr lang="en-US" sz="18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61061" y="978418"/>
            <a:ext cx="3727190" cy="2511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7"/>
              </a:lnSpc>
            </a:pPr>
            <a:r>
              <a:rPr lang="en-US" sz="1800" spc="1" dirty="0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Tailor styles for specific device characteristics. Use to create </a:t>
            </a:r>
            <a:r>
              <a:rPr lang="en-US" sz="1800" spc="1" dirty="0" err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responsive</a:t>
            </a:r>
            <a:r>
              <a:rPr lang="en-US" sz="1800" spc="1" dirty="0" err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web</a:t>
            </a:r>
            <a:r>
              <a:rPr lang="en-US" sz="1800" spc="1" dirty="0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 designs. Apply styles based on conditions like screen size. Syntax: </a:t>
            </a:r>
            <a:r>
              <a:rPr lang="en-US" sz="1800" spc="1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@media (condition) { CSS rules </a:t>
            </a:r>
          </a:p>
          <a:p>
            <a:pPr algn="l">
              <a:lnSpc>
                <a:spcPts val="1848"/>
              </a:lnSpc>
            </a:pPr>
            <a:r>
              <a:rPr lang="en-US" sz="1800" dirty="0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}.</a:t>
            </a:r>
          </a:p>
          <a:p>
            <a:pPr algn="l">
              <a:lnSpc>
                <a:spcPts val="2568"/>
              </a:lnSpc>
            </a:pPr>
            <a:r>
              <a:rPr lang="en-US" sz="1800" spc="1" dirty="0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Can </a:t>
            </a:r>
            <a:r>
              <a:rPr lang="en-US" sz="1800" spc="1" dirty="0" err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combine</a:t>
            </a:r>
            <a:r>
              <a:rPr lang="en-US" sz="1800" spc="1" dirty="0" err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multiple</a:t>
            </a:r>
            <a:r>
              <a:rPr lang="en-US" sz="1800" spc="1" dirty="0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 conditions using </a:t>
            </a:r>
          </a:p>
          <a:p>
            <a:pPr algn="l">
              <a:lnSpc>
                <a:spcPts val="1848"/>
              </a:lnSpc>
            </a:pPr>
            <a:r>
              <a:rPr lang="en-US" sz="1800" spc="1" dirty="0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and, or.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50206" y="909876"/>
            <a:ext cx="2280428" cy="2256920"/>
          </a:xfrm>
          <a:custGeom>
            <a:avLst/>
            <a:gdLst/>
            <a:ahLst/>
            <a:cxnLst/>
            <a:rect l="l" t="t" r="r" b="b"/>
            <a:pathLst>
              <a:path w="2280428" h="2256920">
                <a:moveTo>
                  <a:pt x="0" y="0"/>
                </a:moveTo>
                <a:lnTo>
                  <a:pt x="2280428" y="0"/>
                </a:lnTo>
                <a:lnTo>
                  <a:pt x="2280428" y="2256920"/>
                </a:lnTo>
                <a:lnTo>
                  <a:pt x="0" y="2256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4961" b="-851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74872" y="960158"/>
            <a:ext cx="5886755" cy="3812257"/>
          </a:xfrm>
          <a:custGeom>
            <a:avLst/>
            <a:gdLst/>
            <a:ahLst/>
            <a:cxnLst/>
            <a:rect l="l" t="t" r="r" b="b"/>
            <a:pathLst>
              <a:path w="5886755" h="3812257">
                <a:moveTo>
                  <a:pt x="0" y="0"/>
                </a:moveTo>
                <a:lnTo>
                  <a:pt x="5886755" y="0"/>
                </a:lnTo>
                <a:lnTo>
                  <a:pt x="5886755" y="3812258"/>
                </a:lnTo>
                <a:lnTo>
                  <a:pt x="0" y="38122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34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029235" y="45844"/>
            <a:ext cx="747608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38.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11888" y="102527"/>
            <a:ext cx="3160928" cy="68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2FF00"/>
                </a:solidFill>
                <a:latin typeface="Arial"/>
                <a:ea typeface="Arial"/>
                <a:cs typeface="Arial"/>
                <a:sym typeface="Arial"/>
              </a:rPr>
              <a:t>Media</a:t>
            </a: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Queries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10685" y="336490"/>
            <a:ext cx="777964" cy="375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(width)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2616" y="939022"/>
            <a:ext cx="8578758" cy="2881417"/>
          </a:xfrm>
          <a:custGeom>
            <a:avLst/>
            <a:gdLst/>
            <a:ahLst/>
            <a:cxnLst/>
            <a:rect l="l" t="t" r="r" b="b"/>
            <a:pathLst>
              <a:path w="8578758" h="2881417">
                <a:moveTo>
                  <a:pt x="0" y="0"/>
                </a:moveTo>
                <a:lnTo>
                  <a:pt x="8578758" y="0"/>
                </a:lnTo>
                <a:lnTo>
                  <a:pt x="8578758" y="2881417"/>
                </a:lnTo>
                <a:lnTo>
                  <a:pt x="0" y="2881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782385" y="45844"/>
            <a:ext cx="747608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38.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65028" y="102527"/>
            <a:ext cx="3160928" cy="68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2FF00"/>
                </a:solidFill>
                <a:latin typeface="Arial"/>
                <a:ea typeface="Arial"/>
                <a:cs typeface="Arial"/>
                <a:sym typeface="Arial"/>
              </a:rPr>
              <a:t>Media</a:t>
            </a: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Queries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63835" y="336490"/>
            <a:ext cx="1281151" cy="375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(min-width)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2969" y="868385"/>
            <a:ext cx="3939492" cy="2689012"/>
          </a:xfrm>
          <a:custGeom>
            <a:avLst/>
            <a:gdLst/>
            <a:ahLst/>
            <a:cxnLst/>
            <a:rect l="l" t="t" r="r" b="b"/>
            <a:pathLst>
              <a:path w="3939492" h="2689012">
                <a:moveTo>
                  <a:pt x="0" y="0"/>
                </a:moveTo>
                <a:lnTo>
                  <a:pt x="3939492" y="0"/>
                </a:lnTo>
                <a:lnTo>
                  <a:pt x="3939492" y="2689012"/>
                </a:lnTo>
                <a:lnTo>
                  <a:pt x="0" y="2689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676461" y="868385"/>
            <a:ext cx="4184571" cy="3192370"/>
          </a:xfrm>
          <a:custGeom>
            <a:avLst/>
            <a:gdLst/>
            <a:ahLst/>
            <a:cxnLst/>
            <a:rect l="l" t="t" r="r" b="b"/>
            <a:pathLst>
              <a:path w="4184571" h="3192370">
                <a:moveTo>
                  <a:pt x="0" y="0"/>
                </a:moveTo>
                <a:lnTo>
                  <a:pt x="4184570" y="0"/>
                </a:lnTo>
                <a:lnTo>
                  <a:pt x="4184570" y="3192370"/>
                </a:lnTo>
                <a:lnTo>
                  <a:pt x="0" y="31923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747456" y="45844"/>
            <a:ext cx="747608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38.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30110" y="102527"/>
            <a:ext cx="3160928" cy="68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2FF00"/>
                </a:solidFill>
                <a:latin typeface="Arial"/>
                <a:ea typeface="Arial"/>
                <a:cs typeface="Arial"/>
                <a:sym typeface="Arial"/>
              </a:rPr>
              <a:t>Media</a:t>
            </a: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Queries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28906" y="336490"/>
            <a:ext cx="1352398" cy="375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(max-width)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040" y="960158"/>
            <a:ext cx="8801919" cy="3248587"/>
          </a:xfrm>
          <a:custGeom>
            <a:avLst/>
            <a:gdLst/>
            <a:ahLst/>
            <a:cxnLst/>
            <a:rect l="l" t="t" r="r" b="b"/>
            <a:pathLst>
              <a:path w="8801919" h="3248587">
                <a:moveTo>
                  <a:pt x="0" y="0"/>
                </a:moveTo>
                <a:lnTo>
                  <a:pt x="8801920" y="0"/>
                </a:lnTo>
                <a:lnTo>
                  <a:pt x="8801920" y="3248587"/>
                </a:lnTo>
                <a:lnTo>
                  <a:pt x="0" y="3248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641091" y="45844"/>
            <a:ext cx="747608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38.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23744" y="102527"/>
            <a:ext cx="3160928" cy="68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2FF00"/>
                </a:solidFill>
                <a:latin typeface="Arial"/>
                <a:ea typeface="Arial"/>
                <a:cs typeface="Arial"/>
                <a:sym typeface="Arial"/>
              </a:rPr>
              <a:t>Media</a:t>
            </a: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Queries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22541" y="336490"/>
            <a:ext cx="1569453" cy="375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(combination)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31546" y="2274370"/>
            <a:ext cx="4213689" cy="1650359"/>
          </a:xfrm>
          <a:custGeom>
            <a:avLst/>
            <a:gdLst/>
            <a:ahLst/>
            <a:cxnLst/>
            <a:rect l="l" t="t" r="r" b="b"/>
            <a:pathLst>
              <a:path w="4213689" h="1650359">
                <a:moveTo>
                  <a:pt x="0" y="0"/>
                </a:moveTo>
                <a:lnTo>
                  <a:pt x="4213688" y="0"/>
                </a:lnTo>
                <a:lnTo>
                  <a:pt x="4213688" y="1650359"/>
                </a:lnTo>
                <a:lnTo>
                  <a:pt x="0" y="1650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42954" y="784870"/>
            <a:ext cx="3322177" cy="4194248"/>
          </a:xfrm>
          <a:custGeom>
            <a:avLst/>
            <a:gdLst/>
            <a:ahLst/>
            <a:cxnLst/>
            <a:rect l="l" t="t" r="r" b="b"/>
            <a:pathLst>
              <a:path w="3322177" h="4194248">
                <a:moveTo>
                  <a:pt x="0" y="0"/>
                </a:moveTo>
                <a:lnTo>
                  <a:pt x="3322177" y="0"/>
                </a:lnTo>
                <a:lnTo>
                  <a:pt x="3322177" y="4194248"/>
                </a:lnTo>
                <a:lnTo>
                  <a:pt x="0" y="4194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308641" y="45844"/>
            <a:ext cx="747608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39.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91285" y="102527"/>
            <a:ext cx="3368059" cy="68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2FF00"/>
                </a:solidFill>
                <a:latin typeface="Arial"/>
                <a:ea typeface="Arial"/>
                <a:cs typeface="Arial"/>
                <a:sym typeface="Arial"/>
              </a:rPr>
              <a:t>Pseudo</a:t>
            </a: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Classes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22986" y="824836"/>
            <a:ext cx="72542" cy="1015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56"/>
              </a:lnSpc>
            </a:pPr>
            <a:r>
              <a:rPr lang="en-US" sz="15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 •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08736" y="818779"/>
            <a:ext cx="4051554" cy="125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6"/>
              </a:lnSpc>
            </a:pPr>
            <a:r>
              <a:rPr lang="en-US" sz="15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Used to define </a:t>
            </a:r>
            <a:r>
              <a:rPr lang="en-US" sz="1599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special states </a:t>
            </a:r>
            <a:r>
              <a:rPr lang="en-US" sz="15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of HTML elements. Syntax: </a:t>
            </a:r>
            <a:r>
              <a:rPr lang="en-US" sz="15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selector:pseudo-class{ styles }. </a:t>
            </a:r>
            <a:r>
              <a:rPr lang="en-US" sz="15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Common examples: </a:t>
            </a:r>
            <a:r>
              <a:rPr lang="en-US" sz="1599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:hover, :active, :first-child</a:t>
            </a:r>
            <a:r>
              <a:rPr lang="en-US" sz="15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. Target elements based on their position or user </a:t>
            </a:r>
          </a:p>
          <a:p>
            <a:pPr algn="l">
              <a:lnSpc>
                <a:spcPts val="1679"/>
              </a:lnSpc>
            </a:pPr>
            <a:r>
              <a:rPr lang="en-US" sz="1599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action.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1701" y="753037"/>
            <a:ext cx="4361469" cy="3866026"/>
          </a:xfrm>
          <a:custGeom>
            <a:avLst/>
            <a:gdLst/>
            <a:ahLst/>
            <a:cxnLst/>
            <a:rect l="l" t="t" r="r" b="b"/>
            <a:pathLst>
              <a:path w="4361469" h="3866026">
                <a:moveTo>
                  <a:pt x="0" y="0"/>
                </a:moveTo>
                <a:lnTo>
                  <a:pt x="4361469" y="0"/>
                </a:lnTo>
                <a:lnTo>
                  <a:pt x="4361469" y="3866026"/>
                </a:lnTo>
                <a:lnTo>
                  <a:pt x="0" y="3866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71" t="-7563" r="-8007" b="-861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TextBox 5"/>
          <p:cNvSpPr txBox="1"/>
          <p:nvPr/>
        </p:nvSpPr>
        <p:spPr>
          <a:xfrm>
            <a:off x="2120903" y="-15116"/>
            <a:ext cx="436702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4.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98747" y="93640"/>
            <a:ext cx="3435477" cy="56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2FF00"/>
                </a:solidFill>
                <a:latin typeface="Comic Sans"/>
                <a:ea typeface="Comic Sans"/>
                <a:cs typeface="Comic Sans"/>
                <a:sym typeface="Comic Sans"/>
              </a:rPr>
              <a:t>HTML </a:t>
            </a:r>
            <a:r>
              <a:rPr lang="en-US" sz="3199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Refresher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67425" y="205673"/>
            <a:ext cx="975093" cy="42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Comic Sans"/>
                <a:ea typeface="Comic Sans"/>
                <a:cs typeface="Comic Sans"/>
                <a:sym typeface="Comic Sans"/>
              </a:rPr>
              <a:t>(DOM)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86696" y="765134"/>
            <a:ext cx="4260066" cy="1492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6"/>
              </a:lnSpc>
            </a:pP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1.Structure Understanding: </a:t>
            </a:r>
            <a:r>
              <a:rPr lang="en-US" sz="1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Helps in understanding the </a:t>
            </a:r>
            <a:r>
              <a:rPr lang="en-US" sz="1599" b="1">
                <a:solidFill>
                  <a:srgbClr val="02FF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hierarchical structure </a:t>
            </a:r>
            <a:r>
              <a:rPr lang="en-US" sz="1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of a webpage, crucial for applying targeted CSS styles. </a:t>
            </a:r>
            <a:r>
              <a:rPr lang="en-US" sz="1599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2.Dynamic Styling: </a:t>
            </a:r>
            <a:r>
              <a:rPr lang="en-US" sz="1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Enables learning about </a:t>
            </a:r>
          </a:p>
          <a:p>
            <a:pPr algn="l">
              <a:lnSpc>
                <a:spcPts val="1679"/>
              </a:lnSpc>
            </a:pPr>
            <a:r>
              <a:rPr lang="en-US" sz="15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dynamic styling, allowing for </a:t>
            </a:r>
            <a:r>
              <a:rPr lang="en-US" sz="1599" b="1">
                <a:solidFill>
                  <a:srgbClr val="02FF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real-time changes </a:t>
            </a:r>
          </a:p>
          <a:p>
            <a:pPr algn="l">
              <a:lnSpc>
                <a:spcPts val="2111"/>
              </a:lnSpc>
            </a:pPr>
            <a:r>
              <a:rPr lang="en-US" sz="1599" b="1" spc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and interactivity through CSS.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5480" y="811654"/>
            <a:ext cx="7914665" cy="2286962"/>
          </a:xfrm>
          <a:custGeom>
            <a:avLst/>
            <a:gdLst/>
            <a:ahLst/>
            <a:cxnLst/>
            <a:rect l="l" t="t" r="r" b="b"/>
            <a:pathLst>
              <a:path w="7914665" h="2286962">
                <a:moveTo>
                  <a:pt x="0" y="0"/>
                </a:moveTo>
                <a:lnTo>
                  <a:pt x="7914665" y="0"/>
                </a:lnTo>
                <a:lnTo>
                  <a:pt x="7914665" y="2286962"/>
                </a:lnTo>
                <a:lnTo>
                  <a:pt x="0" y="2286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842041" y="45844"/>
            <a:ext cx="747608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40.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24685" y="102527"/>
            <a:ext cx="2279952" cy="68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2FF00"/>
                </a:solidFill>
                <a:latin typeface="Arial"/>
                <a:ea typeface="Arial"/>
                <a:cs typeface="Arial"/>
                <a:sym typeface="Arial"/>
              </a:rPr>
              <a:t>Transitions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8074" y="3148594"/>
            <a:ext cx="6526559" cy="58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1800" spc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CSS transition </a:t>
            </a:r>
            <a:r>
              <a:rPr lang="en-US" sz="1800" spc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is a property that </a:t>
            </a:r>
            <a:r>
              <a:rPr lang="en-US" sz="1800" spc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enables smooth animation between changes</a:t>
            </a:r>
            <a:r>
              <a:rPr lang="en-US" sz="1800" spc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in CSS property values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8074" y="3714769"/>
            <a:ext cx="81610" cy="139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40"/>
              </a:lnSpc>
            </a:pPr>
            <a:r>
              <a:rPr lang="en-US" sz="18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 •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3824" y="3697234"/>
            <a:ext cx="6144568" cy="141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1800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transition-property</a:t>
            </a:r>
            <a:r>
              <a:rPr lang="en-US" sz="1800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: Defines which CSS properties will transition. </a:t>
            </a:r>
            <a:r>
              <a:rPr lang="en-US" sz="1800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transition-duration</a:t>
            </a:r>
            <a:r>
              <a:rPr lang="en-US" sz="180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Sets how long the transition lasts. </a:t>
            </a:r>
            <a:r>
              <a:rPr lang="en-US" sz="1800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transition-timing-function</a:t>
            </a:r>
            <a:r>
              <a:rPr lang="en-US" sz="180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Controls the speed curve of the transition. </a:t>
            </a:r>
            <a:r>
              <a:rPr lang="en-US" sz="1800" b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transition-delay</a:t>
            </a:r>
            <a:r>
              <a:rPr lang="en-US" sz="180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800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Specifies a delay before the transition starts.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0092" y="960158"/>
            <a:ext cx="3152594" cy="3931148"/>
          </a:xfrm>
          <a:custGeom>
            <a:avLst/>
            <a:gdLst/>
            <a:ahLst/>
            <a:cxnLst/>
            <a:rect l="l" t="t" r="r" b="b"/>
            <a:pathLst>
              <a:path w="3152594" h="3931148">
                <a:moveTo>
                  <a:pt x="0" y="0"/>
                </a:moveTo>
                <a:lnTo>
                  <a:pt x="3152594" y="0"/>
                </a:lnTo>
                <a:lnTo>
                  <a:pt x="3152594" y="3931149"/>
                </a:lnTo>
                <a:lnTo>
                  <a:pt x="0" y="3931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643398" y="974150"/>
            <a:ext cx="5366242" cy="2190283"/>
          </a:xfrm>
          <a:custGeom>
            <a:avLst/>
            <a:gdLst/>
            <a:ahLst/>
            <a:cxnLst/>
            <a:rect l="l" t="t" r="r" b="b"/>
            <a:pathLst>
              <a:path w="5366242" h="2190283">
                <a:moveTo>
                  <a:pt x="0" y="0"/>
                </a:moveTo>
                <a:lnTo>
                  <a:pt x="5366242" y="0"/>
                </a:lnTo>
                <a:lnTo>
                  <a:pt x="5366242" y="2190284"/>
                </a:lnTo>
                <a:lnTo>
                  <a:pt x="0" y="2190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842041" y="45844"/>
            <a:ext cx="747608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40.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24685" y="102527"/>
            <a:ext cx="2279952" cy="68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2FF00"/>
                </a:solidFill>
                <a:latin typeface="Arial"/>
                <a:ea typeface="Arial"/>
                <a:cs typeface="Arial"/>
                <a:sym typeface="Arial"/>
              </a:rPr>
              <a:t>Transitions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7210" y="1253452"/>
            <a:ext cx="3540728" cy="3540728"/>
          </a:xfrm>
          <a:custGeom>
            <a:avLst/>
            <a:gdLst/>
            <a:ahLst/>
            <a:cxnLst/>
            <a:rect l="l" t="t" r="r" b="b"/>
            <a:pathLst>
              <a:path w="3540728" h="3540728">
                <a:moveTo>
                  <a:pt x="0" y="0"/>
                </a:moveTo>
                <a:lnTo>
                  <a:pt x="3540729" y="0"/>
                </a:lnTo>
                <a:lnTo>
                  <a:pt x="3540729" y="3540728"/>
                </a:lnTo>
                <a:lnTo>
                  <a:pt x="0" y="354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424522" y="45844"/>
            <a:ext cx="666769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41.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27803" y="102527"/>
            <a:ext cx="3212478" cy="68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2FF00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Transform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05074" y="1011955"/>
            <a:ext cx="81610" cy="2714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6"/>
              </a:lnSpc>
            </a:pPr>
            <a:r>
              <a:rPr lang="en-US" sz="18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 • •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90824" y="1203970"/>
            <a:ext cx="4067308" cy="2779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7"/>
              </a:lnSpc>
            </a:pPr>
            <a:r>
              <a:rPr lang="en-US" sz="1800" spc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Allows modification of an element's shape and position. Can perform operations like </a:t>
            </a:r>
            <a:r>
              <a:rPr lang="en-US" sz="1800" spc="1">
                <a:solidFill>
                  <a:srgbClr val="02FF00"/>
                </a:solidFill>
                <a:latin typeface="Calibri (MS)"/>
                <a:ea typeface="Calibri (MS)"/>
                <a:cs typeface="Calibri (MS)"/>
                <a:sym typeface="Calibri (MS)"/>
              </a:rPr>
              <a:t>rotate, scale, and translate</a:t>
            </a:r>
            <a:r>
              <a:rPr lang="en-US" sz="1800" spc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. Does not affect the layout of surrounding elements.</a:t>
            </a:r>
          </a:p>
          <a:p>
            <a:pPr algn="l">
              <a:lnSpc>
                <a:spcPts val="1920"/>
              </a:lnSpc>
            </a:pPr>
            <a:r>
              <a:rPr lang="en-US" sz="1800" spc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Used to create visual effects like </a:t>
            </a:r>
            <a:r>
              <a:rPr lang="en-US" sz="1800" spc="1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3D</a:t>
            </a:r>
            <a:r>
              <a:rPr lang="en-US" sz="1800" spc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space </a:t>
            </a:r>
          </a:p>
          <a:p>
            <a:pPr algn="l">
              <a:lnSpc>
                <a:spcPts val="2448"/>
              </a:lnSpc>
            </a:pPr>
            <a:r>
              <a:rPr lang="en-US" sz="1800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transformations.</a:t>
            </a:r>
          </a:p>
          <a:p>
            <a:pPr algn="l">
              <a:lnSpc>
                <a:spcPts val="2111"/>
              </a:lnSpc>
            </a:pPr>
            <a:r>
              <a:rPr lang="en-US" sz="1800" spc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Implemented with functions like </a:t>
            </a:r>
            <a:r>
              <a:rPr lang="en-US" sz="1800" spc="1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rotate(), scale(), and translate()</a:t>
            </a:r>
            <a:r>
              <a:rPr lang="en-US" sz="1800" spc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6952" y="853440"/>
            <a:ext cx="5333724" cy="4145280"/>
          </a:xfrm>
          <a:custGeom>
            <a:avLst/>
            <a:gdLst/>
            <a:ahLst/>
            <a:cxnLst/>
            <a:rect l="l" t="t" r="r" b="b"/>
            <a:pathLst>
              <a:path w="5333724" h="4145280">
                <a:moveTo>
                  <a:pt x="0" y="0"/>
                </a:moveTo>
                <a:lnTo>
                  <a:pt x="5333724" y="0"/>
                </a:lnTo>
                <a:lnTo>
                  <a:pt x="5333724" y="4145280"/>
                </a:lnTo>
                <a:lnTo>
                  <a:pt x="0" y="4145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810160" y="45844"/>
            <a:ext cx="666769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41.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13441" y="102527"/>
            <a:ext cx="3342256" cy="68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2FF00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Transform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90041" y="275615"/>
            <a:ext cx="1123921" cy="45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(Rotate)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89660" y="689248"/>
            <a:ext cx="81610" cy="105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96"/>
              </a:lnSpc>
            </a:pPr>
            <a:r>
              <a:rPr lang="en-US" sz="18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89660" y="2222773"/>
            <a:ext cx="81610" cy="345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75410" y="871738"/>
            <a:ext cx="2812733" cy="1950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7"/>
              </a:lnSpc>
            </a:pPr>
            <a:r>
              <a:rPr lang="en-US" sz="1800" spc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Rotates an element around a fixed point. Defined using the rotate() function within the transform property. Default rotation point is the </a:t>
            </a:r>
          </a:p>
          <a:p>
            <a:pPr algn="l">
              <a:lnSpc>
                <a:spcPts val="1848"/>
              </a:lnSpc>
            </a:pPr>
            <a:r>
              <a:rPr lang="en-US" sz="1800" spc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element's center.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040" y="813854"/>
            <a:ext cx="3947932" cy="4183342"/>
          </a:xfrm>
          <a:custGeom>
            <a:avLst/>
            <a:gdLst/>
            <a:ahLst/>
            <a:cxnLst/>
            <a:rect l="l" t="t" r="r" b="b"/>
            <a:pathLst>
              <a:path w="3947932" h="4183342">
                <a:moveTo>
                  <a:pt x="0" y="0"/>
                </a:moveTo>
                <a:lnTo>
                  <a:pt x="3947932" y="0"/>
                </a:lnTo>
                <a:lnTo>
                  <a:pt x="3947932" y="4183342"/>
                </a:lnTo>
                <a:lnTo>
                  <a:pt x="0" y="4183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613977" y="813854"/>
            <a:ext cx="1417691" cy="4183342"/>
          </a:xfrm>
          <a:custGeom>
            <a:avLst/>
            <a:gdLst/>
            <a:ahLst/>
            <a:cxnLst/>
            <a:rect l="l" t="t" r="r" b="b"/>
            <a:pathLst>
              <a:path w="1417691" h="4183342">
                <a:moveTo>
                  <a:pt x="0" y="0"/>
                </a:moveTo>
                <a:lnTo>
                  <a:pt x="1417691" y="0"/>
                </a:lnTo>
                <a:lnTo>
                  <a:pt x="1417691" y="4183342"/>
                </a:lnTo>
                <a:lnTo>
                  <a:pt x="0" y="4183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877635" y="45844"/>
            <a:ext cx="666769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41.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80906" y="102527"/>
            <a:ext cx="3342256" cy="68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2FF00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Transform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57506" y="275615"/>
            <a:ext cx="986038" cy="45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2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(Scale)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2608" y="1031938"/>
            <a:ext cx="6067425" cy="3962743"/>
          </a:xfrm>
          <a:custGeom>
            <a:avLst/>
            <a:gdLst/>
            <a:ahLst/>
            <a:cxnLst/>
            <a:rect l="l" t="t" r="r" b="b"/>
            <a:pathLst>
              <a:path w="6067425" h="3962743">
                <a:moveTo>
                  <a:pt x="0" y="0"/>
                </a:moveTo>
                <a:lnTo>
                  <a:pt x="6067425" y="0"/>
                </a:lnTo>
                <a:lnTo>
                  <a:pt x="6067425" y="3962743"/>
                </a:lnTo>
                <a:lnTo>
                  <a:pt x="0" y="3962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623632" y="45844"/>
            <a:ext cx="666769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41.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26903" y="102527"/>
            <a:ext cx="3342256" cy="68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2FF00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Transform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03503" y="275615"/>
            <a:ext cx="1504178" cy="45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(Translate)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040" y="960158"/>
            <a:ext cx="4562161" cy="4034028"/>
          </a:xfrm>
          <a:custGeom>
            <a:avLst/>
            <a:gdLst/>
            <a:ahLst/>
            <a:cxnLst/>
            <a:rect l="l" t="t" r="r" b="b"/>
            <a:pathLst>
              <a:path w="4562161" h="4034028">
                <a:moveTo>
                  <a:pt x="0" y="0"/>
                </a:moveTo>
                <a:lnTo>
                  <a:pt x="4562161" y="0"/>
                </a:lnTo>
                <a:lnTo>
                  <a:pt x="4562161" y="4034028"/>
                </a:lnTo>
                <a:lnTo>
                  <a:pt x="0" y="403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4915776" y="960158"/>
            <a:ext cx="3874608" cy="1243774"/>
          </a:xfrm>
          <a:custGeom>
            <a:avLst/>
            <a:gdLst/>
            <a:ahLst/>
            <a:cxnLst/>
            <a:rect l="l" t="t" r="r" b="b"/>
            <a:pathLst>
              <a:path w="3874608" h="1243774">
                <a:moveTo>
                  <a:pt x="0" y="0"/>
                </a:moveTo>
                <a:lnTo>
                  <a:pt x="3874608" y="0"/>
                </a:lnTo>
                <a:lnTo>
                  <a:pt x="3874608" y="1243775"/>
                </a:lnTo>
                <a:lnTo>
                  <a:pt x="0" y="1243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886360" y="45844"/>
            <a:ext cx="666769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41.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89641" y="102527"/>
            <a:ext cx="3342256" cy="68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2FF00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Transform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66241" y="275615"/>
            <a:ext cx="968226" cy="454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2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(Skew)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040" y="777278"/>
            <a:ext cx="6551314" cy="4183342"/>
          </a:xfrm>
          <a:custGeom>
            <a:avLst/>
            <a:gdLst/>
            <a:ahLst/>
            <a:cxnLst/>
            <a:rect l="l" t="t" r="r" b="b"/>
            <a:pathLst>
              <a:path w="6551314" h="4183342">
                <a:moveTo>
                  <a:pt x="0" y="0"/>
                </a:moveTo>
                <a:lnTo>
                  <a:pt x="6551314" y="0"/>
                </a:lnTo>
                <a:lnTo>
                  <a:pt x="6551314" y="4183342"/>
                </a:lnTo>
                <a:lnTo>
                  <a:pt x="0" y="4183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943635" y="45844"/>
            <a:ext cx="747608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42.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26288" y="102527"/>
            <a:ext cx="2073650" cy="68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2FF00"/>
                </a:solidFill>
                <a:latin typeface="Arial"/>
                <a:ea typeface="Arial"/>
                <a:cs typeface="Arial"/>
                <a:sym typeface="Arial"/>
              </a:rPr>
              <a:t>Animation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838735" y="45844"/>
            <a:ext cx="747608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42.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21388" y="102527"/>
            <a:ext cx="4327446" cy="68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2FF00"/>
                </a:solidFill>
                <a:latin typeface="Arial"/>
                <a:ea typeface="Arial"/>
                <a:cs typeface="Arial"/>
                <a:sym typeface="Arial"/>
              </a:rPr>
              <a:t>Animation </a:t>
            </a:r>
            <a:r>
              <a:rPr lang="en-US" sz="3600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Properties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0997" y="828742"/>
            <a:ext cx="90678" cy="3614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99"/>
              </a:lnSpc>
            </a:pPr>
            <a:r>
              <a:rPr lang="en-US" sz="1999">
                <a:solidFill>
                  <a:srgbClr val="FFA50A"/>
                </a:solidFill>
                <a:latin typeface="Arial"/>
                <a:ea typeface="Arial"/>
                <a:cs typeface="Arial"/>
                <a:sym typeface="Arial"/>
              </a:rPr>
              <a:t>• • • • • •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6747" y="1028338"/>
            <a:ext cx="5761511" cy="3376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99"/>
              </a:lnSpc>
            </a:pPr>
            <a:r>
              <a:rPr lang="en-US" sz="1999" b="1" dirty="0" err="1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animation-name</a:t>
            </a:r>
            <a:r>
              <a:rPr lang="en-US" sz="1999" dirty="0" err="1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</a:t>
            </a:r>
            <a:r>
              <a:rPr lang="en-US" sz="1999" dirty="0" err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Specifies</a:t>
            </a:r>
            <a:r>
              <a:rPr lang="en-US" sz="1999" dirty="0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 the name of the @keyframes defined animation. </a:t>
            </a:r>
            <a:r>
              <a:rPr lang="en-US" sz="19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animation-duration</a:t>
            </a:r>
            <a:r>
              <a:rPr lang="en-US" sz="19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999" dirty="0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Defines the total time the animation takes to complete one cycle. </a:t>
            </a:r>
            <a:r>
              <a:rPr lang="en-US" sz="19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animation-timing-function</a:t>
            </a:r>
            <a:r>
              <a:rPr lang="en-US" sz="19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999" dirty="0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Controls the pacing of the animation (e.g., linear, ease-in). </a:t>
            </a:r>
            <a:r>
              <a:rPr lang="en-US" sz="19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animation-delay</a:t>
            </a:r>
            <a:r>
              <a:rPr lang="en-US" sz="19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999" dirty="0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Sets a delay before the animation starts, allowing for a pause </a:t>
            </a:r>
            <a:r>
              <a:rPr lang="en-US" sz="1999" dirty="0" err="1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bfore</a:t>
            </a:r>
            <a:r>
              <a:rPr lang="en-US" sz="1999" dirty="0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 initiation. </a:t>
            </a:r>
            <a:r>
              <a:rPr lang="en-US" sz="19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animation-iteration-count</a:t>
            </a:r>
            <a:r>
              <a:rPr lang="en-US" sz="19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999" dirty="0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Indicates the number of times the animation should repeat. </a:t>
            </a:r>
            <a:r>
              <a:rPr lang="en-US" sz="1999" b="1" dirty="0">
                <a:solidFill>
                  <a:srgbClr val="FFA50A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animation-direction</a:t>
            </a:r>
            <a:r>
              <a:rPr lang="en-US" sz="1999" dirty="0">
                <a:solidFill>
                  <a:srgbClr val="FFA50A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1999" dirty="0">
                <a:solidFill>
                  <a:srgbClr val="D1D5DB"/>
                </a:solidFill>
                <a:latin typeface="Calibri (MS)"/>
                <a:ea typeface="Calibri (MS)"/>
                <a:cs typeface="Calibri (MS)"/>
                <a:sym typeface="Calibri (MS)"/>
              </a:rPr>
              <a:t>Specifies the direction of the animation, allowing for reverse or alternate cycles.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152" y="718071"/>
            <a:ext cx="3348733" cy="4366222"/>
          </a:xfrm>
          <a:custGeom>
            <a:avLst/>
            <a:gdLst/>
            <a:ahLst/>
            <a:cxnLst/>
            <a:rect l="l" t="t" r="r" b="b"/>
            <a:pathLst>
              <a:path w="3348733" h="4366222">
                <a:moveTo>
                  <a:pt x="0" y="0"/>
                </a:moveTo>
                <a:lnTo>
                  <a:pt x="3348733" y="0"/>
                </a:lnTo>
                <a:lnTo>
                  <a:pt x="3348733" y="4366222"/>
                </a:lnTo>
                <a:lnTo>
                  <a:pt x="0" y="4366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163176" y="826046"/>
            <a:ext cx="5809783" cy="1258786"/>
          </a:xfrm>
          <a:custGeom>
            <a:avLst/>
            <a:gdLst/>
            <a:ahLst/>
            <a:cxnLst/>
            <a:rect l="l" t="t" r="r" b="b"/>
            <a:pathLst>
              <a:path w="5809783" h="1258786">
                <a:moveTo>
                  <a:pt x="0" y="0"/>
                </a:moveTo>
                <a:lnTo>
                  <a:pt x="5809784" y="0"/>
                </a:lnTo>
                <a:lnTo>
                  <a:pt x="5809784" y="1258786"/>
                </a:lnTo>
                <a:lnTo>
                  <a:pt x="0" y="1258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943635" y="45844"/>
            <a:ext cx="747608" cy="69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 spc="19">
                <a:solidFill>
                  <a:srgbClr val="FFA50A"/>
                </a:solidFill>
                <a:latin typeface="Comic Sans"/>
                <a:ea typeface="Comic Sans"/>
                <a:cs typeface="Comic Sans"/>
                <a:sym typeface="Comic Sans"/>
              </a:rPr>
              <a:t>42.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26288" y="102527"/>
            <a:ext cx="2073650" cy="68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02FF00"/>
                </a:solidFill>
                <a:latin typeface="Arial"/>
                <a:ea typeface="Arial"/>
                <a:cs typeface="Arial"/>
                <a:sym typeface="Arial"/>
              </a:rPr>
              <a:t>Animation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3865</Words>
  <Application>Microsoft Office PowerPoint</Application>
  <PresentationFormat>On-screen Show (16:9)</PresentationFormat>
  <Paragraphs>488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8" baseType="lpstr">
      <vt:lpstr>Arial</vt:lpstr>
      <vt:lpstr>Calibri (MS)</vt:lpstr>
      <vt:lpstr>Calibri (MS) Italics</vt:lpstr>
      <vt:lpstr>Comic Sans</vt:lpstr>
      <vt:lpstr>Calibri (MS)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Notes.pdf</dc:title>
  <cp:lastModifiedBy>Shivam Kumar</cp:lastModifiedBy>
  <cp:revision>4</cp:revision>
  <dcterms:created xsi:type="dcterms:W3CDTF">2006-08-16T00:00:00Z</dcterms:created>
  <dcterms:modified xsi:type="dcterms:W3CDTF">2025-08-28T05:51:45Z</dcterms:modified>
  <dc:identifier>DAGjSn7N3dE</dc:identifier>
</cp:coreProperties>
</file>